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308" r:id="rId3"/>
    <p:sldId id="257" r:id="rId4"/>
    <p:sldId id="259" r:id="rId5"/>
    <p:sldId id="258" r:id="rId6"/>
    <p:sldId id="283" r:id="rId7"/>
    <p:sldId id="284" r:id="rId8"/>
    <p:sldId id="261" r:id="rId9"/>
    <p:sldId id="285" r:id="rId10"/>
    <p:sldId id="270" r:id="rId11"/>
    <p:sldId id="272" r:id="rId12"/>
    <p:sldId id="273" r:id="rId13"/>
    <p:sldId id="262" r:id="rId14"/>
    <p:sldId id="286" r:id="rId15"/>
    <p:sldId id="263" r:id="rId16"/>
    <p:sldId id="287" r:id="rId17"/>
    <p:sldId id="288" r:id="rId18"/>
    <p:sldId id="264" r:id="rId19"/>
    <p:sldId id="265" r:id="rId20"/>
    <p:sldId id="266" r:id="rId21"/>
    <p:sldId id="267" r:id="rId22"/>
    <p:sldId id="268" r:id="rId23"/>
    <p:sldId id="269" r:id="rId24"/>
    <p:sldId id="282"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6CCF2-9732-406D-92AF-2E133BEB86F6}" type="datetimeFigureOut">
              <a:rPr lang="ru-RU" smtClean="0"/>
              <a:pPr/>
              <a:t>06.11.2020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FF51C-C2DA-4F52-9ED0-F46DAE0DD3E8}" type="slidenum">
              <a:rPr lang="ru-RU" smtClean="0"/>
              <a:pPr/>
              <a:t>‹#›</a:t>
            </a:fld>
            <a:endParaRPr lang="ru-RU"/>
          </a:p>
        </p:txBody>
      </p:sp>
    </p:spTree>
    <p:extLst>
      <p:ext uri="{BB962C8B-B14F-4D97-AF65-F5344CB8AC3E}">
        <p14:creationId xmlns:p14="http://schemas.microsoft.com/office/powerpoint/2010/main" val="51908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6</a:t>
            </a:fld>
            <a:endParaRPr lang="ru-RU"/>
          </a:p>
        </p:txBody>
      </p:sp>
    </p:spTree>
    <p:extLst>
      <p:ext uri="{BB962C8B-B14F-4D97-AF65-F5344CB8AC3E}">
        <p14:creationId xmlns:p14="http://schemas.microsoft.com/office/powerpoint/2010/main" val="84842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30</a:t>
            </a:fld>
            <a:endParaRPr lang="ru-RU"/>
          </a:p>
        </p:txBody>
      </p:sp>
    </p:spTree>
    <p:extLst>
      <p:ext uri="{BB962C8B-B14F-4D97-AF65-F5344CB8AC3E}">
        <p14:creationId xmlns:p14="http://schemas.microsoft.com/office/powerpoint/2010/main" val="119556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31</a:t>
            </a:fld>
            <a:endParaRPr lang="ru-RU"/>
          </a:p>
        </p:txBody>
      </p:sp>
    </p:spTree>
    <p:extLst>
      <p:ext uri="{BB962C8B-B14F-4D97-AF65-F5344CB8AC3E}">
        <p14:creationId xmlns:p14="http://schemas.microsoft.com/office/powerpoint/2010/main" val="319516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32</a:t>
            </a:fld>
            <a:endParaRPr lang="ru-RU"/>
          </a:p>
        </p:txBody>
      </p:sp>
    </p:spTree>
    <p:extLst>
      <p:ext uri="{BB962C8B-B14F-4D97-AF65-F5344CB8AC3E}">
        <p14:creationId xmlns:p14="http://schemas.microsoft.com/office/powerpoint/2010/main" val="398232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33</a:t>
            </a:fld>
            <a:endParaRPr lang="ru-RU"/>
          </a:p>
        </p:txBody>
      </p:sp>
    </p:spTree>
    <p:extLst>
      <p:ext uri="{BB962C8B-B14F-4D97-AF65-F5344CB8AC3E}">
        <p14:creationId xmlns:p14="http://schemas.microsoft.com/office/powerpoint/2010/main" val="227156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34</a:t>
            </a:fld>
            <a:endParaRPr lang="ru-RU"/>
          </a:p>
        </p:txBody>
      </p:sp>
    </p:spTree>
    <p:extLst>
      <p:ext uri="{BB962C8B-B14F-4D97-AF65-F5344CB8AC3E}">
        <p14:creationId xmlns:p14="http://schemas.microsoft.com/office/powerpoint/2010/main" val="3917408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35</a:t>
            </a:fld>
            <a:endParaRPr lang="ru-RU"/>
          </a:p>
        </p:txBody>
      </p:sp>
    </p:spTree>
    <p:extLst>
      <p:ext uri="{BB962C8B-B14F-4D97-AF65-F5344CB8AC3E}">
        <p14:creationId xmlns:p14="http://schemas.microsoft.com/office/powerpoint/2010/main" val="189908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36</a:t>
            </a:fld>
            <a:endParaRPr lang="ru-RU"/>
          </a:p>
        </p:txBody>
      </p:sp>
    </p:spTree>
    <p:extLst>
      <p:ext uri="{BB962C8B-B14F-4D97-AF65-F5344CB8AC3E}">
        <p14:creationId xmlns:p14="http://schemas.microsoft.com/office/powerpoint/2010/main" val="202046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37</a:t>
            </a:fld>
            <a:endParaRPr lang="ru-RU"/>
          </a:p>
        </p:txBody>
      </p:sp>
    </p:spTree>
    <p:extLst>
      <p:ext uri="{BB962C8B-B14F-4D97-AF65-F5344CB8AC3E}">
        <p14:creationId xmlns:p14="http://schemas.microsoft.com/office/powerpoint/2010/main" val="253884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38</a:t>
            </a:fld>
            <a:endParaRPr lang="ru-RU"/>
          </a:p>
        </p:txBody>
      </p:sp>
    </p:spTree>
    <p:extLst>
      <p:ext uri="{BB962C8B-B14F-4D97-AF65-F5344CB8AC3E}">
        <p14:creationId xmlns:p14="http://schemas.microsoft.com/office/powerpoint/2010/main" val="3043280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39</a:t>
            </a:fld>
            <a:endParaRPr lang="ru-RU"/>
          </a:p>
        </p:txBody>
      </p:sp>
    </p:spTree>
    <p:extLst>
      <p:ext uri="{BB962C8B-B14F-4D97-AF65-F5344CB8AC3E}">
        <p14:creationId xmlns:p14="http://schemas.microsoft.com/office/powerpoint/2010/main" val="148642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F3FD02-A669-4B39-96C0-324FD97CB7D1}" type="slidenum">
              <a:rPr lang="ru-RU" smtClean="0"/>
              <a:pPr/>
              <a:t>7</a:t>
            </a:fld>
            <a:endParaRPr lang="ru-RU"/>
          </a:p>
        </p:txBody>
      </p:sp>
    </p:spTree>
    <p:extLst>
      <p:ext uri="{BB962C8B-B14F-4D97-AF65-F5344CB8AC3E}">
        <p14:creationId xmlns:p14="http://schemas.microsoft.com/office/powerpoint/2010/main" val="1958424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40</a:t>
            </a:fld>
            <a:endParaRPr lang="ru-RU"/>
          </a:p>
        </p:txBody>
      </p:sp>
    </p:spTree>
    <p:extLst>
      <p:ext uri="{BB962C8B-B14F-4D97-AF65-F5344CB8AC3E}">
        <p14:creationId xmlns:p14="http://schemas.microsoft.com/office/powerpoint/2010/main" val="2679139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41</a:t>
            </a:fld>
            <a:endParaRPr lang="ru-RU"/>
          </a:p>
        </p:txBody>
      </p:sp>
    </p:spTree>
    <p:extLst>
      <p:ext uri="{BB962C8B-B14F-4D97-AF65-F5344CB8AC3E}">
        <p14:creationId xmlns:p14="http://schemas.microsoft.com/office/powerpoint/2010/main" val="177329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16</a:t>
            </a:fld>
            <a:endParaRPr lang="ru-RU"/>
          </a:p>
        </p:txBody>
      </p:sp>
    </p:spTree>
    <p:extLst>
      <p:ext uri="{BB962C8B-B14F-4D97-AF65-F5344CB8AC3E}">
        <p14:creationId xmlns:p14="http://schemas.microsoft.com/office/powerpoint/2010/main" val="257699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17</a:t>
            </a:fld>
            <a:endParaRPr lang="ru-RU"/>
          </a:p>
        </p:txBody>
      </p:sp>
    </p:spTree>
    <p:extLst>
      <p:ext uri="{BB962C8B-B14F-4D97-AF65-F5344CB8AC3E}">
        <p14:creationId xmlns:p14="http://schemas.microsoft.com/office/powerpoint/2010/main" val="140951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25</a:t>
            </a:fld>
            <a:endParaRPr lang="ru-RU"/>
          </a:p>
        </p:txBody>
      </p:sp>
    </p:spTree>
    <p:extLst>
      <p:ext uri="{BB962C8B-B14F-4D97-AF65-F5344CB8AC3E}">
        <p14:creationId xmlns:p14="http://schemas.microsoft.com/office/powerpoint/2010/main" val="305382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26</a:t>
            </a:fld>
            <a:endParaRPr lang="ru-RU"/>
          </a:p>
        </p:txBody>
      </p:sp>
    </p:spTree>
    <p:extLst>
      <p:ext uri="{BB962C8B-B14F-4D97-AF65-F5344CB8AC3E}">
        <p14:creationId xmlns:p14="http://schemas.microsoft.com/office/powerpoint/2010/main" val="101887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27</a:t>
            </a:fld>
            <a:endParaRPr lang="ru-RU"/>
          </a:p>
        </p:txBody>
      </p:sp>
    </p:spTree>
    <p:extLst>
      <p:ext uri="{BB962C8B-B14F-4D97-AF65-F5344CB8AC3E}">
        <p14:creationId xmlns:p14="http://schemas.microsoft.com/office/powerpoint/2010/main" val="416032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28</a:t>
            </a:fld>
            <a:endParaRPr lang="ru-RU"/>
          </a:p>
        </p:txBody>
      </p:sp>
    </p:spTree>
    <p:extLst>
      <p:ext uri="{BB962C8B-B14F-4D97-AF65-F5344CB8AC3E}">
        <p14:creationId xmlns:p14="http://schemas.microsoft.com/office/powerpoint/2010/main" val="387174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F3FD02-A669-4B39-96C0-324FD97CB7D1}" type="slidenum">
              <a:rPr lang="ru-RU" smtClean="0"/>
              <a:pPr/>
              <a:t>29</a:t>
            </a:fld>
            <a:endParaRPr lang="ru-RU"/>
          </a:p>
        </p:txBody>
      </p:sp>
    </p:spTree>
    <p:extLst>
      <p:ext uri="{BB962C8B-B14F-4D97-AF65-F5344CB8AC3E}">
        <p14:creationId xmlns:p14="http://schemas.microsoft.com/office/powerpoint/2010/main" val="72398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3846439-5A5D-492B-8241-3C5B41E322BD}" type="datetimeFigureOut">
              <a:rPr lang="ru-RU" smtClean="0"/>
              <a:pPr/>
              <a:t>06.11.2020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B25B6C2-EFD2-4FCF-A737-2D65CAA6EB2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846439-5A5D-492B-8241-3C5B41E322BD}"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5B6C2-EFD2-4FCF-A737-2D65CAA6EB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73846439-5A5D-492B-8241-3C5B41E322BD}" type="datetimeFigureOut">
              <a:rPr lang="ru-RU" smtClean="0"/>
              <a:pPr/>
              <a:t>06.11.2020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B25B6C2-EFD2-4FCF-A737-2D65CAA6EB2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3846439-5A5D-492B-8241-3C5B41E322BD}"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B25B6C2-EFD2-4FCF-A737-2D65CAA6EB29}"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3846439-5A5D-492B-8241-3C5B41E322BD}" type="datetimeFigureOut">
              <a:rPr lang="ru-RU" smtClean="0"/>
              <a:pPr/>
              <a:t>06.11.2020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B25B6C2-EFD2-4FCF-A737-2D65CAA6EB29}"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73846439-5A5D-492B-8241-3C5B41E322BD}" type="datetimeFigureOut">
              <a:rPr lang="ru-RU" smtClean="0"/>
              <a:pPr/>
              <a:t>06.11.2020</a:t>
            </a:fld>
            <a:endParaRPr lang="ru-RU"/>
          </a:p>
        </p:txBody>
      </p:sp>
      <p:sp>
        <p:nvSpPr>
          <p:cNvPr id="10" name="Номер слайда 9"/>
          <p:cNvSpPr>
            <a:spLocks noGrp="1"/>
          </p:cNvSpPr>
          <p:nvPr>
            <p:ph type="sldNum" sz="quarter" idx="16"/>
          </p:nvPr>
        </p:nvSpPr>
        <p:spPr/>
        <p:txBody>
          <a:bodyPr rtlCol="0"/>
          <a:lstStyle/>
          <a:p>
            <a:fld id="{7B25B6C2-EFD2-4FCF-A737-2D65CAA6EB29}"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73846439-5A5D-492B-8241-3C5B41E322BD}" type="datetimeFigureOut">
              <a:rPr lang="ru-RU" smtClean="0"/>
              <a:pPr/>
              <a:t>06.11.2020</a:t>
            </a:fld>
            <a:endParaRPr lang="ru-RU"/>
          </a:p>
        </p:txBody>
      </p:sp>
      <p:sp>
        <p:nvSpPr>
          <p:cNvPr id="12" name="Номер слайда 11"/>
          <p:cNvSpPr>
            <a:spLocks noGrp="1"/>
          </p:cNvSpPr>
          <p:nvPr>
            <p:ph type="sldNum" sz="quarter" idx="16"/>
          </p:nvPr>
        </p:nvSpPr>
        <p:spPr/>
        <p:txBody>
          <a:bodyPr rtlCol="0"/>
          <a:lstStyle/>
          <a:p>
            <a:fld id="{7B25B6C2-EFD2-4FCF-A737-2D65CAA6EB29}"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3846439-5A5D-492B-8241-3C5B41E322BD}" type="datetimeFigureOut">
              <a:rPr lang="ru-RU" smtClean="0"/>
              <a:pPr/>
              <a:t>06.11.2020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B25B6C2-EFD2-4FCF-A737-2D65CAA6EB2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846439-5A5D-492B-8241-3C5B41E322BD}" type="datetimeFigureOut">
              <a:rPr lang="ru-RU" smtClean="0"/>
              <a:pPr/>
              <a:t>06.11.2020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B25B6C2-EFD2-4FCF-A737-2D65CAA6EB2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3846439-5A5D-492B-8241-3C5B41E322BD}" type="datetimeFigureOut">
              <a:rPr lang="ru-RU" smtClean="0"/>
              <a:pPr/>
              <a:t>06.11.2020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B25B6C2-EFD2-4FCF-A737-2D65CAA6EB29}"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73846439-5A5D-492B-8241-3C5B41E322BD}" type="datetimeFigureOut">
              <a:rPr lang="ru-RU" smtClean="0"/>
              <a:pPr/>
              <a:t>06.11.2020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B25B6C2-EFD2-4FCF-A737-2D65CAA6EB29}"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3846439-5A5D-492B-8241-3C5B41E322BD}" type="datetimeFigureOut">
              <a:rPr lang="ru-RU" smtClean="0"/>
              <a:pPr/>
              <a:t>06.11.2020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B25B6C2-EFD2-4FCF-A737-2D65CAA6EB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76672"/>
            <a:ext cx="7702624" cy="3672408"/>
          </a:xfrm>
        </p:spPr>
        <p:txBody>
          <a:bodyPr>
            <a:normAutofit fontScale="90000"/>
          </a:bodyPr>
          <a:lstStyle/>
          <a:p>
            <a:pPr algn="ctr"/>
            <a:r>
              <a:rPr lang="ru-RU" b="1" dirty="0" smtClean="0">
                <a:solidFill>
                  <a:srgbClr val="FFFF00"/>
                </a:solidFill>
              </a:rPr>
              <a:t>Методические основы самостоятельных занятий физическими упражнениями и самоконтроль в процессе занятий</a:t>
            </a:r>
            <a:endParaRPr lang="ru-RU" b="1" dirty="0">
              <a:solidFill>
                <a:srgbClr val="FFFF00"/>
              </a:solidFill>
            </a:endParaRPr>
          </a:p>
        </p:txBody>
      </p:sp>
      <p:sp>
        <p:nvSpPr>
          <p:cNvPr id="3" name="Подзаголовок 2"/>
          <p:cNvSpPr>
            <a:spLocks noGrp="1"/>
          </p:cNvSpPr>
          <p:nvPr>
            <p:ph type="subTitle" idx="1"/>
          </p:nvPr>
        </p:nvSpPr>
        <p:spPr>
          <a:xfrm>
            <a:off x="2357422" y="6143644"/>
            <a:ext cx="6786578" cy="714356"/>
          </a:xfrm>
        </p:spPr>
        <p:txBody>
          <a:bodyPr>
            <a:normAutofit fontScale="85000" lnSpcReduction="20000"/>
          </a:bodyPr>
          <a:lstStyle/>
          <a:p>
            <a:r>
              <a:rPr lang="ru-RU" sz="2800" b="1" dirty="0" smtClean="0">
                <a:solidFill>
                  <a:schemeClr val="bg1"/>
                </a:solidFill>
              </a:rPr>
              <a:t>Никифорова Ольга Николаевна, кандидат педагогических наук, доцент</a:t>
            </a:r>
            <a:endParaRPr lang="ru-RU" sz="2800" dirty="0" smtClean="0">
              <a:solidFill>
                <a:schemeClr val="bg1"/>
              </a:solidFill>
            </a:endParaRP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85728"/>
            <a:ext cx="8643966" cy="1631216"/>
          </a:xfrm>
          <a:prstGeom prst="rect">
            <a:avLst/>
          </a:prstGeom>
        </p:spPr>
        <p:txBody>
          <a:bodyPr wrap="square">
            <a:spAutoFit/>
          </a:bodyPr>
          <a:lstStyle/>
          <a:p>
            <a:pPr algn="ctr"/>
            <a:r>
              <a:rPr lang="ru-RU" sz="2000" b="1" dirty="0" smtClean="0"/>
              <a:t>Под влиянием </a:t>
            </a:r>
            <a:r>
              <a:rPr lang="ru-RU" sz="2000" b="1" dirty="0" err="1" smtClean="0"/>
              <a:t>самомассажа</a:t>
            </a:r>
            <a:r>
              <a:rPr lang="ru-RU" sz="2000" b="1" dirty="0" smtClean="0"/>
              <a:t> мышечная ткань лучше снабжается кислородом и питательными веществами, из нее быстрее выводятся продукты распада. </a:t>
            </a:r>
            <a:r>
              <a:rPr lang="ru-RU" sz="2000" b="1" dirty="0" err="1" smtClean="0"/>
              <a:t>Самомассаж</a:t>
            </a:r>
            <a:r>
              <a:rPr lang="ru-RU" sz="2000" b="1" dirty="0" smtClean="0"/>
              <a:t> помогает в самое короткое время восстановить работоспособность мышцы, утомленной физической работой.</a:t>
            </a:r>
            <a:endParaRPr lang="ru-RU" sz="2000" b="1" dirty="0"/>
          </a:p>
        </p:txBody>
      </p:sp>
      <p:sp>
        <p:nvSpPr>
          <p:cNvPr id="5" name="Прямоугольник 4"/>
          <p:cNvSpPr/>
          <p:nvPr/>
        </p:nvSpPr>
        <p:spPr>
          <a:xfrm>
            <a:off x="428564" y="1928802"/>
            <a:ext cx="8715436" cy="1015663"/>
          </a:xfrm>
          <a:prstGeom prst="rect">
            <a:avLst/>
          </a:prstGeom>
        </p:spPr>
        <p:txBody>
          <a:bodyPr wrap="square">
            <a:spAutoFit/>
          </a:bodyPr>
          <a:lstStyle/>
          <a:p>
            <a:r>
              <a:rPr lang="ru-RU" sz="2000" b="1" dirty="0" smtClean="0"/>
              <a:t>При </a:t>
            </a:r>
            <a:r>
              <a:rPr lang="ru-RU" sz="2000" b="1" dirty="0" err="1" smtClean="0"/>
              <a:t>самомассаже</a:t>
            </a:r>
            <a:r>
              <a:rPr lang="ru-RU" sz="2000" b="1" dirty="0" smtClean="0"/>
              <a:t> следует применять </a:t>
            </a:r>
            <a:r>
              <a:rPr lang="ru-RU" sz="2000" b="1" i="1" dirty="0" smtClean="0"/>
              <a:t>пять основных приемов</a:t>
            </a:r>
            <a:r>
              <a:rPr lang="ru-RU" sz="2000" b="1" i="1" dirty="0" smtClean="0">
                <a:solidFill>
                  <a:schemeClr val="accent2">
                    <a:lumMod val="50000"/>
                  </a:schemeClr>
                </a:solidFill>
              </a:rPr>
              <a:t> классического массажа:</a:t>
            </a:r>
            <a:r>
              <a:rPr lang="ru-RU" sz="2000" b="1" dirty="0" smtClean="0"/>
              <a:t> поглаживание, разминание, растирание, поколачивание и вибрацию. </a:t>
            </a:r>
            <a:endParaRPr lang="ru-RU" sz="2000" b="1" dirty="0"/>
          </a:p>
        </p:txBody>
      </p:sp>
      <p:pic>
        <p:nvPicPr>
          <p:cNvPr id="6" name="Рисунок 5" descr="904.jpg"/>
          <p:cNvPicPr>
            <a:picLocks noChangeAspect="1"/>
          </p:cNvPicPr>
          <p:nvPr/>
        </p:nvPicPr>
        <p:blipFill>
          <a:blip r:embed="rId2" cstate="print"/>
          <a:stretch>
            <a:fillRect/>
          </a:stretch>
        </p:blipFill>
        <p:spPr>
          <a:xfrm>
            <a:off x="1000100" y="2857496"/>
            <a:ext cx="6896100" cy="357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000108"/>
            <a:ext cx="8501090" cy="5078313"/>
          </a:xfrm>
          <a:prstGeom prst="rect">
            <a:avLst/>
          </a:prstGeom>
        </p:spPr>
        <p:txBody>
          <a:bodyPr wrap="square">
            <a:spAutoFit/>
          </a:bodyPr>
          <a:lstStyle/>
          <a:p>
            <a:pPr indent="457200" algn="just">
              <a:buAutoNum type="arabicPeriod"/>
            </a:pPr>
            <a:r>
              <a:rPr lang="ru-RU" b="1" dirty="0" smtClean="0"/>
              <a:t>Сесть на край стула или дивана, положить левую ногу на колено правой.</a:t>
            </a:r>
          </a:p>
          <a:p>
            <a:pPr indent="457200" algn="just"/>
            <a:r>
              <a:rPr lang="ru-RU" b="1" dirty="0" smtClean="0"/>
              <a:t>2.  Правую руку положить на затылок.</a:t>
            </a:r>
          </a:p>
          <a:p>
            <a:pPr indent="457200" algn="just"/>
            <a:r>
              <a:rPr lang="ru-RU" b="1" dirty="0" smtClean="0"/>
              <a:t>3. Локоть левой руки поставить на колено правой и поддерживать правую руку.</a:t>
            </a:r>
          </a:p>
          <a:p>
            <a:pPr indent="457200" algn="just"/>
            <a:r>
              <a:rPr lang="ru-RU" b="1" dirty="0" smtClean="0"/>
              <a:t>4. Ладонью правой руки начать прямолинейный массаж задней поверхности шеи и левого </a:t>
            </a:r>
            <a:r>
              <a:rPr lang="ru-RU" b="1" dirty="0" err="1" smtClean="0"/>
              <a:t>надплечья</a:t>
            </a:r>
            <a:r>
              <a:rPr lang="ru-RU" b="1" dirty="0" smtClean="0"/>
              <a:t>: от затылка вниз к плечевому суставу.</a:t>
            </a:r>
          </a:p>
          <a:p>
            <a:pPr indent="457200" algn="just"/>
            <a:r>
              <a:rPr lang="ru-RU" b="1" dirty="0" smtClean="0"/>
              <a:t>5.  То же повторите левой рукой, производя массаж с левой стороны.</a:t>
            </a:r>
            <a:br>
              <a:rPr lang="ru-RU" b="1" dirty="0" smtClean="0"/>
            </a:br>
            <a:r>
              <a:rPr lang="ru-RU" b="1" dirty="0" smtClean="0"/>
              <a:t>Находясь в вышеописанной позе, примените другой вид массажа: выжимание этих же мышц, то есть скользящее движение, надавливание ребром ладони (со стороны мизинца) поперек мышц.</a:t>
            </a:r>
          </a:p>
          <a:p>
            <a:pPr indent="457200" algn="just"/>
            <a:r>
              <a:rPr lang="ru-RU" b="1" dirty="0" smtClean="0"/>
              <a:t>6. Надавливая подушечками четырех пальцев обеих рук, делайте спиралевидные растирания от остистых отростков позвоночника к центру затылка и вниз, вдоль позвоночника, с обеих его сторон.</a:t>
            </a:r>
          </a:p>
          <a:p>
            <a:pPr indent="457200" algn="just"/>
            <a:r>
              <a:rPr lang="ru-RU" b="1" dirty="0" smtClean="0"/>
              <a:t>7. Разминайте мышцы шеи и </a:t>
            </a:r>
            <a:r>
              <a:rPr lang="ru-RU" b="1" dirty="0" err="1" smtClean="0"/>
              <a:t>надплечий</a:t>
            </a:r>
            <a:r>
              <a:rPr lang="ru-RU" b="1" dirty="0" smtClean="0"/>
              <a:t> подушечками четырех пальцев обеих рук, делая вращательные спиралевидные движения в сторону мизинца, в том же направлении, что и при поглаживании.</a:t>
            </a:r>
            <a:br>
              <a:rPr lang="ru-RU" b="1" dirty="0" smtClean="0"/>
            </a:br>
            <a:r>
              <a:rPr lang="ru-RU" b="1" dirty="0" smtClean="0"/>
              <a:t>После выполнения </a:t>
            </a:r>
            <a:r>
              <a:rPr lang="ru-RU" b="1" dirty="0" err="1" smtClean="0"/>
              <a:t>самомассажа</a:t>
            </a:r>
            <a:r>
              <a:rPr lang="ru-RU" b="1" dirty="0" smtClean="0"/>
              <a:t> шеи проделайте упражнения с наклонами, поворотами шеи и медленными вращениями головой в обе стороны.</a:t>
            </a:r>
            <a:endParaRPr lang="ru-RU" b="1" dirty="0"/>
          </a:p>
        </p:txBody>
      </p:sp>
      <p:sp>
        <p:nvSpPr>
          <p:cNvPr id="3" name="TextBox 2"/>
          <p:cNvSpPr txBox="1"/>
          <p:nvPr/>
        </p:nvSpPr>
        <p:spPr>
          <a:xfrm>
            <a:off x="2540038" y="428604"/>
            <a:ext cx="3948902" cy="523220"/>
          </a:xfrm>
          <a:prstGeom prst="rect">
            <a:avLst/>
          </a:prstGeom>
          <a:noFill/>
        </p:spPr>
        <p:txBody>
          <a:bodyPr wrap="none" rtlCol="0">
            <a:spAutoFit/>
          </a:bodyPr>
          <a:lstStyle/>
          <a:p>
            <a:pPr algn="ctr"/>
            <a:r>
              <a:rPr lang="ru-RU" sz="2800" b="1" dirty="0" err="1" smtClean="0">
                <a:solidFill>
                  <a:schemeClr val="accent2">
                    <a:lumMod val="50000"/>
                  </a:schemeClr>
                </a:solidFill>
              </a:rPr>
              <a:t>Самомасаж</a:t>
            </a:r>
            <a:r>
              <a:rPr lang="ru-RU" sz="2800" b="1" dirty="0" smtClean="0">
                <a:solidFill>
                  <a:schemeClr val="accent2">
                    <a:lumMod val="50000"/>
                  </a:schemeClr>
                </a:solidFill>
              </a:rPr>
              <a:t>  шеи и плеч</a:t>
            </a:r>
            <a:endParaRPr lang="ru-RU" sz="2800" b="1" dirty="0">
              <a:solidFill>
                <a:schemeClr val="accent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736"/>
            <a:ext cx="8572528" cy="3785652"/>
          </a:xfrm>
          <a:prstGeom prst="rect">
            <a:avLst/>
          </a:prstGeom>
        </p:spPr>
        <p:txBody>
          <a:bodyPr wrap="square">
            <a:spAutoFit/>
          </a:bodyPr>
          <a:lstStyle/>
          <a:p>
            <a:pPr indent="457200" algn="just"/>
            <a:r>
              <a:rPr lang="ru-RU" sz="2000" b="1" dirty="0" smtClean="0"/>
              <a:t>1. Сядьте на диван, подложите под колено валик, вытяните ногу. Здоровую ногу поставьте на пол.</a:t>
            </a:r>
            <a:br>
              <a:rPr lang="ru-RU" sz="2000" b="1" dirty="0" smtClean="0"/>
            </a:br>
            <a:r>
              <a:rPr lang="ru-RU" sz="2000" b="1" dirty="0" smtClean="0"/>
              <a:t>2.  Массаж начинайте с поглаживания передней и боковой поверхностей бедра одной рукой или двумя попеременно или же положив одну руку на другую, от колена к паху.</a:t>
            </a:r>
            <a:br>
              <a:rPr lang="ru-RU" sz="2000" b="1" dirty="0" smtClean="0"/>
            </a:br>
            <a:r>
              <a:rPr lang="ru-RU" sz="2000" b="1" dirty="0" smtClean="0"/>
              <a:t>Затем растирайте мышцы кулаком (кругообразными движениями или линейно). Мышцы внутренней поверхности бедра растирают ладонью.</a:t>
            </a:r>
            <a:br>
              <a:rPr lang="ru-RU" sz="2000" b="1" dirty="0" smtClean="0"/>
            </a:br>
            <a:r>
              <a:rPr lang="ru-RU" sz="2000" b="1" dirty="0" smtClean="0"/>
              <a:t>3.  Далее мышцы надо разминать по всей поверхности бедра.</a:t>
            </a:r>
            <a:br>
              <a:rPr lang="ru-RU" sz="2000" b="1" dirty="0" smtClean="0"/>
            </a:br>
            <a:r>
              <a:rPr lang="ru-RU" sz="2000" b="1" dirty="0" smtClean="0"/>
              <a:t>4.  После этого ритмично поколачивайте кулаком переднюю и наружную поверхность бедра.</a:t>
            </a:r>
            <a:br>
              <a:rPr lang="ru-RU" sz="2000" b="1" dirty="0" smtClean="0"/>
            </a:br>
            <a:r>
              <a:rPr lang="ru-RU" sz="2000" b="1" dirty="0" smtClean="0"/>
              <a:t>После массажа, не вставая, проделайте ногой несколько круговых движений</a:t>
            </a:r>
            <a:endParaRPr lang="ru-RU" sz="2000" b="1" dirty="0"/>
          </a:p>
        </p:txBody>
      </p:sp>
      <p:sp>
        <p:nvSpPr>
          <p:cNvPr id="3" name="TextBox 2"/>
          <p:cNvSpPr txBox="1"/>
          <p:nvPr/>
        </p:nvSpPr>
        <p:spPr>
          <a:xfrm>
            <a:off x="857224" y="428604"/>
            <a:ext cx="3204339" cy="523220"/>
          </a:xfrm>
          <a:prstGeom prst="rect">
            <a:avLst/>
          </a:prstGeom>
          <a:noFill/>
        </p:spPr>
        <p:txBody>
          <a:bodyPr wrap="none" rtlCol="0">
            <a:spAutoFit/>
          </a:bodyPr>
          <a:lstStyle/>
          <a:p>
            <a:pPr algn="ctr"/>
            <a:r>
              <a:rPr lang="ru-RU" sz="2800" b="1" dirty="0" err="1" smtClean="0">
                <a:solidFill>
                  <a:schemeClr val="accent2">
                    <a:lumMod val="50000"/>
                  </a:schemeClr>
                </a:solidFill>
              </a:rPr>
              <a:t>Самомассаж</a:t>
            </a:r>
            <a:r>
              <a:rPr lang="ru-RU" sz="2800" b="1" dirty="0" smtClean="0">
                <a:solidFill>
                  <a:schemeClr val="accent2">
                    <a:lumMod val="50000"/>
                  </a:schemeClr>
                </a:solidFill>
              </a:rPr>
              <a:t> бедра</a:t>
            </a:r>
            <a:endParaRPr lang="ru-RU" sz="2800" b="1" dirty="0">
              <a:solidFill>
                <a:schemeClr val="accent2">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8929718" cy="990600"/>
          </a:xfrm>
        </p:spPr>
        <p:txBody>
          <a:bodyPr>
            <a:normAutofit fontScale="90000"/>
          </a:bodyPr>
          <a:lstStyle/>
          <a:p>
            <a:pPr algn="ctr"/>
            <a:r>
              <a:rPr lang="ru-RU" b="1" dirty="0" smtClean="0">
                <a:solidFill>
                  <a:schemeClr val="accent2">
                    <a:lumMod val="50000"/>
                  </a:schemeClr>
                </a:solidFill>
              </a:rPr>
              <a:t>Упражнения в течение учебного дня </a:t>
            </a:r>
            <a:endParaRPr lang="ru-RU" b="1" dirty="0">
              <a:solidFill>
                <a:schemeClr val="accent2">
                  <a:lumMod val="50000"/>
                </a:schemeClr>
              </a:solidFill>
            </a:endParaRPr>
          </a:p>
        </p:txBody>
      </p:sp>
      <p:sp>
        <p:nvSpPr>
          <p:cNvPr id="3" name="Содержимое 2"/>
          <p:cNvSpPr>
            <a:spLocks noGrp="1"/>
          </p:cNvSpPr>
          <p:nvPr>
            <p:ph sz="quarter" idx="1"/>
          </p:nvPr>
        </p:nvSpPr>
        <p:spPr>
          <a:xfrm>
            <a:off x="179512" y="1556792"/>
            <a:ext cx="6120680" cy="5040560"/>
          </a:xfrm>
        </p:spPr>
        <p:txBody>
          <a:bodyPr>
            <a:normAutofit fontScale="92500" lnSpcReduction="20000"/>
          </a:bodyPr>
          <a:lstStyle/>
          <a:p>
            <a:r>
              <a:rPr lang="ru-RU" b="1" dirty="0" smtClean="0"/>
              <a:t>Выполняются в перерывах между учебными или самостоятельными занятиями. Такие упражнения предупреждают наступающее утомление, способствуют поддержанию высокой работоспособности в течение длительного времени без перенапряжения. Выполнение физических упражнений в течение 10-15 мин каждые 1-1,5 ч работы оказывают вдвое больший стимулирующий эффект, чем отдых в два раза большей продолжительности.</a:t>
            </a:r>
          </a:p>
          <a:p>
            <a:endParaRPr lang="ru-RU" dirty="0"/>
          </a:p>
        </p:txBody>
      </p:sp>
      <p:pic>
        <p:nvPicPr>
          <p:cNvPr id="20482" name="Picture 2" descr="https://im3-tub-ru.yandex.net/i?id=6907e98f234c878b5404e88dcc433d18-l&amp;n=13"/>
          <p:cNvPicPr>
            <a:picLocks noChangeAspect="1" noChangeArrowheads="1"/>
          </p:cNvPicPr>
          <p:nvPr/>
        </p:nvPicPr>
        <p:blipFill>
          <a:blip r:embed="rId2" cstate="print"/>
          <a:srcRect/>
          <a:stretch>
            <a:fillRect/>
          </a:stretch>
        </p:blipFill>
        <p:spPr bwMode="auto">
          <a:xfrm>
            <a:off x="5857884" y="1357298"/>
            <a:ext cx="3286116" cy="4176464"/>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 calcmode="lin" valueType="num">
                                      <p:cBhvr>
                                        <p:cTn id="17" dur="500" fill="hold"/>
                                        <p:tgtEl>
                                          <p:spTgt spid="20482"/>
                                        </p:tgtEl>
                                        <p:attrNameLst>
                                          <p:attrName>ppt_w</p:attrName>
                                        </p:attrNameLst>
                                      </p:cBhvr>
                                      <p:tavLst>
                                        <p:tav tm="0">
                                          <p:val>
                                            <p:fltVal val="0"/>
                                          </p:val>
                                        </p:tav>
                                        <p:tav tm="100000">
                                          <p:val>
                                            <p:strVal val="#ppt_w"/>
                                          </p:val>
                                        </p:tav>
                                      </p:tavLst>
                                    </p:anim>
                                    <p:anim calcmode="lin" valueType="num">
                                      <p:cBhvr>
                                        <p:cTn id="18" dur="500" fill="hold"/>
                                        <p:tgtEl>
                                          <p:spTgt spid="204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76"/>
            <a:ext cx="9144000" cy="1071570"/>
          </a:xfrm>
        </p:spPr>
        <p:txBody>
          <a:bodyPr>
            <a:noAutofit/>
          </a:bodyPr>
          <a:lstStyle/>
          <a:p>
            <a:r>
              <a:rPr lang="ru-RU" sz="2000" b="1" dirty="0" smtClean="0"/>
              <a:t>Примерная схема </a:t>
            </a:r>
            <a:r>
              <a:rPr lang="ru-RU" sz="2000" b="1" dirty="0" err="1" smtClean="0"/>
              <a:t>физкультпаузы</a:t>
            </a:r>
            <a:r>
              <a:rPr lang="ru-RU" sz="2000" b="1" dirty="0" smtClean="0"/>
              <a:t> при умственном утомлении</a:t>
            </a:r>
            <a:endParaRPr lang="ru-RU" sz="2000" b="1" dirty="0"/>
          </a:p>
        </p:txBody>
      </p:sp>
      <p:graphicFrame>
        <p:nvGraphicFramePr>
          <p:cNvPr id="4" name="Содержимое 3"/>
          <p:cNvGraphicFramePr>
            <a:graphicFrameLocks noGrp="1"/>
          </p:cNvGraphicFramePr>
          <p:nvPr>
            <p:ph idx="1"/>
          </p:nvPr>
        </p:nvGraphicFramePr>
        <p:xfrm>
          <a:off x="0" y="857232"/>
          <a:ext cx="9144000" cy="6175185"/>
        </p:xfrm>
        <a:graphic>
          <a:graphicData uri="http://schemas.openxmlformats.org/drawingml/2006/table">
            <a:tbl>
              <a:tblPr firstRow="1" bandRow="1">
                <a:tableStyleId>{5C22544A-7EE6-4342-B048-85BDC9FD1C3A}</a:tableStyleId>
              </a:tblPr>
              <a:tblGrid>
                <a:gridCol w="4572000"/>
                <a:gridCol w="4572000"/>
              </a:tblGrid>
              <a:tr h="449104">
                <a:tc>
                  <a:txBody>
                    <a:bodyPr/>
                    <a:lstStyle/>
                    <a:p>
                      <a:pPr algn="ctr"/>
                      <a:r>
                        <a:rPr lang="ru-RU" dirty="0" smtClean="0"/>
                        <a:t>Группы упражнений</a:t>
                      </a:r>
                      <a:endParaRPr lang="ru-RU" dirty="0"/>
                    </a:p>
                  </a:txBody>
                  <a:tcPr/>
                </a:tc>
                <a:tc>
                  <a:txBody>
                    <a:bodyPr/>
                    <a:lstStyle/>
                    <a:p>
                      <a:pPr algn="ctr"/>
                      <a:r>
                        <a:rPr lang="ru-RU" baseline="0" dirty="0" smtClean="0"/>
                        <a:t>Примеры упражнений</a:t>
                      </a:r>
                      <a:endParaRPr lang="ru-RU" dirty="0"/>
                    </a:p>
                  </a:txBody>
                  <a:tcPr/>
                </a:tc>
              </a:tr>
              <a:tr h="449104">
                <a:tc>
                  <a:txBody>
                    <a:bodyPr/>
                    <a:lstStyle/>
                    <a:p>
                      <a:r>
                        <a:rPr lang="ru-RU" dirty="0" smtClean="0"/>
                        <a:t>Различные движения головой</a:t>
                      </a:r>
                      <a:endParaRPr lang="ru-RU" dirty="0"/>
                    </a:p>
                  </a:txBody>
                  <a:tcPr/>
                </a:tc>
                <a:tc>
                  <a:txBody>
                    <a:bodyPr/>
                    <a:lstStyle/>
                    <a:p>
                      <a:r>
                        <a:rPr lang="ru-RU" dirty="0" smtClean="0"/>
                        <a:t>Наклоны, повороты, вращения</a:t>
                      </a:r>
                    </a:p>
                  </a:txBody>
                  <a:tcPr/>
                </a:tc>
              </a:tr>
              <a:tr h="785933">
                <a:tc>
                  <a:txBody>
                    <a:bodyPr/>
                    <a:lstStyle/>
                    <a:p>
                      <a:r>
                        <a:rPr lang="ru-RU" dirty="0" smtClean="0"/>
                        <a:t>Различные движения кистями</a:t>
                      </a:r>
                      <a:r>
                        <a:rPr lang="ru-RU" baseline="0" dirty="0" smtClean="0"/>
                        <a:t> и стопами</a:t>
                      </a:r>
                      <a:endParaRPr lang="ru-RU" dirty="0"/>
                    </a:p>
                  </a:txBody>
                  <a:tcPr/>
                </a:tc>
                <a:tc>
                  <a:txBody>
                    <a:bodyPr/>
                    <a:lstStyle/>
                    <a:p>
                      <a:r>
                        <a:rPr lang="ru-RU" dirty="0" smtClean="0"/>
                        <a:t>сгибания, разгибания, вращения</a:t>
                      </a:r>
                    </a:p>
                  </a:txBody>
                  <a:tcPr/>
                </a:tc>
              </a:tr>
              <a:tr h="785933">
                <a:tc>
                  <a:txBody>
                    <a:bodyPr/>
                    <a:lstStyle/>
                    <a:p>
                      <a:r>
                        <a:rPr lang="ru-RU" dirty="0" smtClean="0"/>
                        <a:t>Упражнения</a:t>
                      </a:r>
                      <a:r>
                        <a:rPr lang="ru-RU" baseline="0" dirty="0" smtClean="0"/>
                        <a:t> с напряжением мышц шеи</a:t>
                      </a:r>
                      <a:endParaRPr lang="ru-RU" dirty="0"/>
                    </a:p>
                  </a:txBody>
                  <a:tcPr/>
                </a:tc>
                <a:tc>
                  <a:txBody>
                    <a:bodyPr/>
                    <a:lstStyle/>
                    <a:p>
                      <a:r>
                        <a:rPr lang="ru-RU" dirty="0" smtClean="0"/>
                        <a:t>Наклоны и повороты с противодействием рукой</a:t>
                      </a:r>
                      <a:endParaRPr lang="ru-RU" dirty="0"/>
                    </a:p>
                  </a:txBody>
                  <a:tcPr/>
                </a:tc>
              </a:tr>
              <a:tr h="1122761">
                <a:tc>
                  <a:txBody>
                    <a:bodyPr/>
                    <a:lstStyle/>
                    <a:p>
                      <a:r>
                        <a:rPr lang="ru-RU" dirty="0" smtClean="0"/>
                        <a:t>Упражнения с напряжением мышц спины</a:t>
                      </a:r>
                      <a:endParaRPr lang="ru-RU" dirty="0"/>
                    </a:p>
                  </a:txBody>
                  <a:tcPr/>
                </a:tc>
                <a:tc>
                  <a:txBody>
                    <a:bodyPr/>
                    <a:lstStyle/>
                    <a:p>
                      <a:r>
                        <a:rPr lang="ru-RU" dirty="0" smtClean="0"/>
                        <a:t>Сведение лопаток, соединение рук за спиной</a:t>
                      </a:r>
                      <a:r>
                        <a:rPr lang="ru-RU" baseline="0" dirty="0" smtClean="0"/>
                        <a:t> (одна рука сверху, другая снизу)</a:t>
                      </a:r>
                      <a:endParaRPr lang="ru-RU" dirty="0"/>
                    </a:p>
                  </a:txBody>
                  <a:tcPr/>
                </a:tc>
              </a:tr>
              <a:tr h="1122761">
                <a:tc>
                  <a:txBody>
                    <a:bodyPr/>
                    <a:lstStyle/>
                    <a:p>
                      <a:r>
                        <a:rPr lang="ru-RU" dirty="0" smtClean="0"/>
                        <a:t>Упражнения с напряжением мышц живота</a:t>
                      </a:r>
                      <a:endParaRPr lang="ru-RU" dirty="0"/>
                    </a:p>
                  </a:txBody>
                  <a:tcPr/>
                </a:tc>
                <a:tc>
                  <a:txBody>
                    <a:bodyPr/>
                    <a:lstStyle/>
                    <a:p>
                      <a:r>
                        <a:rPr lang="ru-RU" dirty="0" smtClean="0"/>
                        <a:t>Удержание угла на стуле, подтягивание колен к туловищу</a:t>
                      </a:r>
                      <a:endParaRPr lang="ru-RU" dirty="0"/>
                    </a:p>
                  </a:txBody>
                  <a:tcPr/>
                </a:tc>
              </a:tr>
              <a:tr h="1459589">
                <a:tc>
                  <a:txBody>
                    <a:bodyPr/>
                    <a:lstStyle/>
                    <a:p>
                      <a:r>
                        <a:rPr lang="ru-RU" dirty="0" smtClean="0"/>
                        <a:t>Упражнения для глаз</a:t>
                      </a:r>
                      <a:endParaRPr lang="ru-RU" dirty="0"/>
                    </a:p>
                  </a:txBody>
                  <a:tcPr/>
                </a:tc>
                <a:tc>
                  <a:txBody>
                    <a:bodyPr/>
                    <a:lstStyle/>
                    <a:p>
                      <a:r>
                        <a:rPr lang="ru-RU" dirty="0" smtClean="0"/>
                        <a:t>Движения глазами вверх-вниз, вправо-влево, вращения</a:t>
                      </a:r>
                      <a:endParaRPr lang="ru-RU"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28600"/>
            <a:ext cx="8715436" cy="990600"/>
          </a:xfrm>
        </p:spPr>
        <p:txBody>
          <a:bodyPr>
            <a:normAutofit fontScale="90000"/>
          </a:bodyPr>
          <a:lstStyle/>
          <a:p>
            <a:pPr algn="ctr"/>
            <a:r>
              <a:rPr lang="ru-RU" b="1" dirty="0" smtClean="0">
                <a:solidFill>
                  <a:schemeClr val="accent2">
                    <a:lumMod val="50000"/>
                  </a:schemeClr>
                </a:solidFill>
              </a:rPr>
              <a:t>Самостоятельные тренировочные занятия</a:t>
            </a:r>
            <a:endParaRPr lang="ru-RU" b="1" dirty="0">
              <a:solidFill>
                <a:schemeClr val="accent2">
                  <a:lumMod val="50000"/>
                </a:schemeClr>
              </a:solidFill>
            </a:endParaRPr>
          </a:p>
        </p:txBody>
      </p:sp>
      <p:sp>
        <p:nvSpPr>
          <p:cNvPr id="3" name="Содержимое 2"/>
          <p:cNvSpPr>
            <a:spLocks noGrp="1"/>
          </p:cNvSpPr>
          <p:nvPr>
            <p:ph sz="quarter" idx="1"/>
          </p:nvPr>
        </p:nvSpPr>
        <p:spPr>
          <a:xfrm>
            <a:off x="179512" y="1556792"/>
            <a:ext cx="5544616" cy="5112568"/>
          </a:xfrm>
        </p:spPr>
        <p:txBody>
          <a:bodyPr>
            <a:normAutofit fontScale="92500"/>
          </a:bodyPr>
          <a:lstStyle/>
          <a:p>
            <a:r>
              <a:rPr lang="ru-RU" b="1" dirty="0" smtClean="0"/>
              <a:t>Тренировочные занятия должны носить комплексный характер, т.е. способствовать развитию всего множества физических качеств, а также укреплять здоровье и повышать общую работоспособность организма. Специализированный характер занятий, т.е. занятия избранным видом спорта, допускается только для квалифицированных спортсменов.</a:t>
            </a:r>
          </a:p>
          <a:p>
            <a:endParaRPr lang="ru-RU" dirty="0"/>
          </a:p>
        </p:txBody>
      </p:sp>
      <p:pic>
        <p:nvPicPr>
          <p:cNvPr id="19458" name="Picture 2" descr="https://im3-tub-ru.yandex.net/i?id=ae148ecad93552e22fd93a6a3d14de18-l&amp;n=13"/>
          <p:cNvPicPr>
            <a:picLocks noChangeAspect="1" noChangeArrowheads="1"/>
          </p:cNvPicPr>
          <p:nvPr/>
        </p:nvPicPr>
        <p:blipFill>
          <a:blip r:embed="rId2" cstate="print"/>
          <a:srcRect/>
          <a:stretch>
            <a:fillRect/>
          </a:stretch>
        </p:blipFill>
        <p:spPr bwMode="auto">
          <a:xfrm>
            <a:off x="5508104" y="2276872"/>
            <a:ext cx="3456384" cy="2304256"/>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anim calcmode="lin" valueType="num">
                                      <p:cBhvr>
                                        <p:cTn id="17" dur="500" fill="hold"/>
                                        <p:tgtEl>
                                          <p:spTgt spid="19458"/>
                                        </p:tgtEl>
                                        <p:attrNameLst>
                                          <p:attrName>ppt_w</p:attrName>
                                        </p:attrNameLst>
                                      </p:cBhvr>
                                      <p:tavLst>
                                        <p:tav tm="0">
                                          <p:val>
                                            <p:fltVal val="0"/>
                                          </p:val>
                                        </p:tav>
                                        <p:tav tm="100000">
                                          <p:val>
                                            <p:strVal val="#ppt_w"/>
                                          </p:val>
                                        </p:tav>
                                      </p:tavLst>
                                    </p:anim>
                                    <p:anim calcmode="lin" valueType="num">
                                      <p:cBhvr>
                                        <p:cTn id="18"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90000"/>
          </a:bodyPr>
          <a:lstStyle/>
          <a:p>
            <a:r>
              <a:rPr lang="ru-RU" dirty="0" smtClean="0"/>
              <a:t/>
            </a:r>
            <a:br>
              <a:rPr lang="ru-RU" dirty="0" smtClean="0"/>
            </a:br>
            <a:r>
              <a:rPr lang="ru-RU" b="1" dirty="0" smtClean="0"/>
              <a:t>Структура самостоятельных занятий: </a:t>
            </a:r>
            <a:br>
              <a:rPr lang="ru-RU" b="1" dirty="0" smtClean="0"/>
            </a:br>
            <a:endParaRPr lang="ru-RU" b="1" dirty="0"/>
          </a:p>
        </p:txBody>
      </p:sp>
      <p:sp>
        <p:nvSpPr>
          <p:cNvPr id="3" name="Содержимое 2"/>
          <p:cNvSpPr>
            <a:spLocks noGrp="1"/>
          </p:cNvSpPr>
          <p:nvPr>
            <p:ph idx="1"/>
          </p:nvPr>
        </p:nvSpPr>
        <p:spPr>
          <a:xfrm>
            <a:off x="0" y="928670"/>
            <a:ext cx="9144000" cy="592933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pPr>
              <a:buNone/>
            </a:pPr>
            <a:endParaRPr lang="ru-RU" dirty="0" smtClean="0"/>
          </a:p>
          <a:p>
            <a:pPr>
              <a:buNone/>
            </a:pPr>
            <a:r>
              <a:rPr lang="ru-RU" dirty="0" smtClean="0"/>
              <a:t>подготовительная часть – </a:t>
            </a:r>
          </a:p>
          <a:p>
            <a:pPr algn="ctr">
              <a:buNone/>
            </a:pPr>
            <a:r>
              <a:rPr lang="ru-RU" dirty="0" smtClean="0"/>
              <a:t>5-10% от общего времени </a:t>
            </a:r>
          </a:p>
          <a:p>
            <a:pPr>
              <a:buNone/>
            </a:pPr>
            <a:r>
              <a:rPr lang="ru-RU" dirty="0" smtClean="0"/>
              <a:t>основная часть – </a:t>
            </a:r>
          </a:p>
          <a:p>
            <a:pPr algn="ctr">
              <a:buNone/>
            </a:pPr>
            <a:r>
              <a:rPr lang="ru-RU" dirty="0" smtClean="0"/>
              <a:t>80-90% от общего времени </a:t>
            </a:r>
          </a:p>
          <a:p>
            <a:pPr>
              <a:buNone/>
            </a:pPr>
            <a:r>
              <a:rPr lang="ru-RU" dirty="0" smtClean="0"/>
              <a:t>заключительная часть –</a:t>
            </a:r>
          </a:p>
          <a:p>
            <a:pPr algn="ctr">
              <a:buNone/>
            </a:pPr>
            <a:r>
              <a:rPr lang="ru-RU" dirty="0" smtClean="0"/>
              <a:t>5-10% от общего времени</a:t>
            </a:r>
            <a:r>
              <a:rPr lang="ru-RU" b="1" dirty="0" smtClean="0"/>
              <a:t>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fontScale="90000"/>
          </a:bodyPr>
          <a:lstStyle/>
          <a:p>
            <a:r>
              <a:rPr lang="ru-RU" sz="3100" dirty="0" smtClean="0"/>
              <a:t/>
            </a:r>
            <a:br>
              <a:rPr lang="ru-RU" sz="3100" dirty="0" smtClean="0"/>
            </a:br>
            <a:r>
              <a:rPr lang="ru-RU" sz="3100" b="1" dirty="0" smtClean="0"/>
              <a:t>Рекомендуемая частота повторений для развития основных физических качеств за недельный цикл самостоятельных тренировочных занятий:</a:t>
            </a:r>
            <a:r>
              <a:rPr lang="ru-RU" dirty="0" smtClean="0"/>
              <a:t/>
            </a:r>
            <a:br>
              <a:rPr lang="ru-RU" dirty="0" smtClean="0"/>
            </a:br>
            <a:endParaRPr lang="ru-RU" dirty="0"/>
          </a:p>
        </p:txBody>
      </p:sp>
      <p:sp>
        <p:nvSpPr>
          <p:cNvPr id="3" name="Содержимое 2"/>
          <p:cNvSpPr>
            <a:spLocks noGrp="1"/>
          </p:cNvSpPr>
          <p:nvPr>
            <p:ph idx="1"/>
          </p:nvPr>
        </p:nvSpPr>
        <p:spPr>
          <a:xfrm>
            <a:off x="0" y="1600200"/>
            <a:ext cx="9144000" cy="5257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bodyPr>
          <a:lstStyle/>
          <a:p>
            <a:r>
              <a:rPr lang="ru-RU" b="1" i="1" dirty="0" smtClean="0"/>
              <a:t>ежедневно </a:t>
            </a:r>
            <a:r>
              <a:rPr lang="ru-RU" dirty="0" smtClean="0"/>
              <a:t>– гибкость, сила мелких групп мышц, общая выносливость;</a:t>
            </a:r>
          </a:p>
          <a:p>
            <a:r>
              <a:rPr lang="ru-RU" b="1" i="1" dirty="0" smtClean="0"/>
              <a:t>через день </a:t>
            </a:r>
            <a:r>
              <a:rPr lang="ru-RU" dirty="0" smtClean="0"/>
              <a:t>– сила мышц;</a:t>
            </a:r>
          </a:p>
          <a:p>
            <a:r>
              <a:rPr lang="ru-RU" b="1" i="1" dirty="0" smtClean="0"/>
              <a:t>три раза в неделю </a:t>
            </a:r>
            <a:r>
              <a:rPr lang="ru-RU" dirty="0" smtClean="0"/>
              <a:t>– специальная выносливость;</a:t>
            </a:r>
          </a:p>
          <a:p>
            <a:r>
              <a:rPr lang="ru-RU" b="1" i="1" dirty="0" smtClean="0"/>
              <a:t>два раза в неделю </a:t>
            </a:r>
            <a:r>
              <a:rPr lang="ru-RU" dirty="0" smtClean="0"/>
              <a:t>– быстрота, скоростно-силовые качества;</a:t>
            </a:r>
          </a:p>
          <a:p>
            <a:r>
              <a:rPr lang="ru-RU" b="1" i="1" dirty="0" smtClean="0"/>
              <a:t>1-2 раза (не более!) в неделю </a:t>
            </a:r>
            <a:r>
              <a:rPr lang="ru-RU" dirty="0" smtClean="0"/>
              <a:t>– нагрузка, приближенная к соревновательной.</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404664"/>
            <a:ext cx="8229600" cy="4525963"/>
          </a:xfrm>
        </p:spPr>
        <p:txBody>
          <a:bodyPr/>
          <a:lstStyle/>
          <a:p>
            <a:r>
              <a:rPr lang="ru-RU" b="1" dirty="0" smtClean="0"/>
              <a:t>Наиболее распространенные средства самостоятельных занятий в вузах – это ходьба и бег, кросс, дорожки здоровья, плавание, ходьба и бег на лыжах, велосипедные прогулки, ритмическая гимнастика, атлетическая гимнастика, спортивные и подвижные игры, туристские походы, занятия на тренажерах.</a:t>
            </a:r>
          </a:p>
          <a:p>
            <a:endParaRPr lang="ru-RU" dirty="0"/>
          </a:p>
        </p:txBody>
      </p:sp>
      <p:pic>
        <p:nvPicPr>
          <p:cNvPr id="18434" name="Picture 2" descr="http://kralovstvizen.cz/wp-content/uploads/2015/07/21131215_l.jpg"/>
          <p:cNvPicPr>
            <a:picLocks noChangeAspect="1" noChangeArrowheads="1"/>
          </p:cNvPicPr>
          <p:nvPr/>
        </p:nvPicPr>
        <p:blipFill>
          <a:blip r:embed="rId2" cstate="print"/>
          <a:srcRect/>
          <a:stretch>
            <a:fillRect/>
          </a:stretch>
        </p:blipFill>
        <p:spPr bwMode="auto">
          <a:xfrm>
            <a:off x="4500562" y="3476268"/>
            <a:ext cx="4320480" cy="338173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p:cTn id="12" dur="500" fill="hold"/>
                                        <p:tgtEl>
                                          <p:spTgt spid="18434"/>
                                        </p:tgtEl>
                                        <p:attrNameLst>
                                          <p:attrName>ppt_w</p:attrName>
                                        </p:attrNameLst>
                                      </p:cBhvr>
                                      <p:tavLst>
                                        <p:tav tm="0">
                                          <p:val>
                                            <p:fltVal val="0"/>
                                          </p:val>
                                        </p:tav>
                                        <p:tav tm="100000">
                                          <p:val>
                                            <p:strVal val="#ppt_w"/>
                                          </p:val>
                                        </p:tav>
                                      </p:tavLst>
                                    </p:anim>
                                    <p:anim calcmode="lin" valueType="num">
                                      <p:cBhvr>
                                        <p:cTn id="13"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188640"/>
            <a:ext cx="8352928" cy="6192688"/>
          </a:xfrm>
        </p:spPr>
        <p:txBody>
          <a:bodyPr>
            <a:normAutofit fontScale="85000" lnSpcReduction="10000"/>
          </a:bodyPr>
          <a:lstStyle/>
          <a:p>
            <a:pPr algn="just"/>
            <a:r>
              <a:rPr lang="ru-RU" b="1" dirty="0" smtClean="0"/>
              <a:t>Из всего богатого арсенала тренировочных средств бегунов на средние и блинные дистанции для любителей оздоровительного бега походят только три.</a:t>
            </a:r>
          </a:p>
          <a:p>
            <a:pPr algn="just"/>
            <a:r>
              <a:rPr lang="ru-RU" b="1" dirty="0" smtClean="0"/>
              <a:t>1. Легкий равномерный бег от 20 до 30 мин при пульсе 120-130 ударов в мин. Для начинающих бегунов это основное и единственное средство тренировки. Подготовленные бегуны используют его в разгрузочные дни в качестве обычной тренировки, способствующей восстановлению.</a:t>
            </a:r>
          </a:p>
          <a:p>
            <a:pPr algn="just"/>
            <a:r>
              <a:rPr lang="ru-RU" b="1" dirty="0" smtClean="0"/>
              <a:t>2. Длительный равномерный бег по относительно ровной трассе от 60 до 120 мин при пульсе 132-144 ударов в мин раз в неделю. Применяется для развития и поддержания общей выносливости.</a:t>
            </a:r>
          </a:p>
          <a:p>
            <a:pPr algn="just"/>
            <a:r>
              <a:rPr lang="ru-RU" b="1" dirty="0" smtClean="0"/>
              <a:t>3. Кроссовый бег от 30 до 90 мин при пульсе 144-156 ударов в мин 1-2 раза в неделю. Применяется для развития выносливости только хорошо подготовленными бегунами.</a:t>
            </a:r>
          </a:p>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План лекции</a:t>
            </a:r>
            <a:endParaRPr lang="ru-RU" dirty="0"/>
          </a:p>
        </p:txBody>
      </p:sp>
      <p:sp>
        <p:nvSpPr>
          <p:cNvPr id="3" name="Содержимое 2"/>
          <p:cNvSpPr>
            <a:spLocks noGrp="1"/>
          </p:cNvSpPr>
          <p:nvPr>
            <p:ph sz="quarter" idx="1"/>
          </p:nvPr>
        </p:nvSpPr>
        <p:spPr/>
        <p:txBody>
          <a:bodyPr>
            <a:normAutofit lnSpcReduction="10000"/>
          </a:bodyPr>
          <a:lstStyle/>
          <a:p>
            <a:pPr algn="just"/>
            <a:r>
              <a:rPr lang="ru-RU" dirty="0" smtClean="0"/>
              <a:t>1. Мотивация и целенаправленность </a:t>
            </a:r>
            <a:r>
              <a:rPr lang="ru-RU" dirty="0" err="1" smtClean="0"/>
              <a:t>самостсоятельных</a:t>
            </a:r>
            <a:r>
              <a:rPr lang="ru-RU" dirty="0" smtClean="0"/>
              <a:t> занятий</a:t>
            </a:r>
          </a:p>
          <a:p>
            <a:pPr algn="just"/>
            <a:r>
              <a:rPr lang="ru-RU" dirty="0" smtClean="0"/>
              <a:t>2. Субъективные и объективные факторы целенаправленности самостоятельных занятий</a:t>
            </a:r>
          </a:p>
          <a:p>
            <a:pPr algn="just"/>
            <a:r>
              <a:rPr lang="ru-RU" dirty="0" smtClean="0"/>
              <a:t>3. Цель и задачи самостоятельных занятий</a:t>
            </a:r>
          </a:p>
          <a:p>
            <a:pPr algn="just"/>
            <a:r>
              <a:rPr lang="ru-RU" dirty="0" smtClean="0"/>
              <a:t>4. Формы самостоятельных занятий и их характеристика</a:t>
            </a:r>
          </a:p>
          <a:p>
            <a:pPr algn="just"/>
            <a:r>
              <a:rPr lang="ru-RU" dirty="0" smtClean="0"/>
              <a:t>5. Виды контроля за состоянием занимающегося физической культурой и спортом</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500042"/>
            <a:ext cx="8229600" cy="4309650"/>
          </a:xfrm>
        </p:spPr>
        <p:txBody>
          <a:bodyPr>
            <a:normAutofit/>
          </a:bodyPr>
          <a:lstStyle/>
          <a:p>
            <a:r>
              <a:rPr lang="ru-RU" b="1" dirty="0" smtClean="0"/>
              <a:t>Плавание. Плаванием занимаются в летние каникулярные периоды в открытых водоемах, а в остальное время учебного года – в закрытых или открытых бассейнах с подогревом воды. Оздоровительное плавание проводится равномерно с умеренной интенсивностью. ЧСС сразу после преодоления дистанции для возраста 17-30 лет должна быть в пределах 120-150 удар/мин.</a:t>
            </a:r>
          </a:p>
          <a:p>
            <a:endParaRPr lang="ru-RU" dirty="0"/>
          </a:p>
        </p:txBody>
      </p:sp>
      <p:pic>
        <p:nvPicPr>
          <p:cNvPr id="16386" name="Picture 2" descr="https://im2-tub-ru.yandex.net/i?id=77ee03e654d3a5d0f53f3676e986747c&amp;n=33&amp;h=215&amp;w=323"/>
          <p:cNvPicPr>
            <a:picLocks noChangeAspect="1" noChangeArrowheads="1"/>
          </p:cNvPicPr>
          <p:nvPr/>
        </p:nvPicPr>
        <p:blipFill>
          <a:blip r:embed="rId2" cstate="print"/>
          <a:srcRect/>
          <a:stretch>
            <a:fillRect/>
          </a:stretch>
        </p:blipFill>
        <p:spPr bwMode="auto">
          <a:xfrm>
            <a:off x="5500694" y="4599550"/>
            <a:ext cx="3392926" cy="22584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500" fill="hold"/>
                                        <p:tgtEl>
                                          <p:spTgt spid="16386"/>
                                        </p:tgtEl>
                                        <p:attrNameLst>
                                          <p:attrName>ppt_w</p:attrName>
                                        </p:attrNameLst>
                                      </p:cBhvr>
                                      <p:tavLst>
                                        <p:tav tm="0">
                                          <p:val>
                                            <p:fltVal val="0"/>
                                          </p:val>
                                        </p:tav>
                                        <p:tav tm="100000">
                                          <p:val>
                                            <p:strVal val="#ppt_w"/>
                                          </p:val>
                                        </p:tav>
                                      </p:tavLst>
                                    </p:anim>
                                    <p:anim calcmode="lin" valueType="num">
                                      <p:cBhvr>
                                        <p:cTn id="15" dur="500" fill="hold"/>
                                        <p:tgtEl>
                                          <p:spTgt spid="163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428604"/>
            <a:ext cx="8229600" cy="4525963"/>
          </a:xfrm>
        </p:spPr>
        <p:txBody>
          <a:bodyPr/>
          <a:lstStyle/>
          <a:p>
            <a:r>
              <a:rPr lang="ru-RU" b="1" dirty="0" smtClean="0"/>
              <a:t>Велосипед. Езда на велосипеде, благодаря постоянно меняющимся внешним условиям, является эмоциональным видом физических упражнений, благотворно влияющим на нервную систему. Езда на велосипеде хорошо дозируется по темпу и длине дистанции.</a:t>
            </a:r>
          </a:p>
          <a:p>
            <a:endParaRPr lang="ru-RU" dirty="0"/>
          </a:p>
        </p:txBody>
      </p:sp>
      <p:pic>
        <p:nvPicPr>
          <p:cNvPr id="15362" name="Picture 2" descr="https://im2-tub-ru.yandex.net/i?id=55a8550aef44f3a8c14b39e857ca20d6-l&amp;n=13"/>
          <p:cNvPicPr>
            <a:picLocks noChangeAspect="1" noChangeArrowheads="1"/>
          </p:cNvPicPr>
          <p:nvPr/>
        </p:nvPicPr>
        <p:blipFill>
          <a:blip r:embed="rId2" cstate="print"/>
          <a:srcRect/>
          <a:stretch>
            <a:fillRect/>
          </a:stretch>
        </p:blipFill>
        <p:spPr bwMode="auto">
          <a:xfrm>
            <a:off x="1115617" y="3485188"/>
            <a:ext cx="5904656" cy="319220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box(in)">
                                      <p:cBhvr>
                                        <p:cTn id="13"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428604"/>
            <a:ext cx="5976664" cy="6264696"/>
          </a:xfrm>
        </p:spPr>
        <p:txBody>
          <a:bodyPr>
            <a:normAutofit fontScale="92500" lnSpcReduction="20000"/>
          </a:bodyPr>
          <a:lstStyle/>
          <a:p>
            <a:pPr algn="just"/>
            <a:r>
              <a:rPr lang="ru-RU" b="1" dirty="0" smtClean="0"/>
              <a:t>Ритмическая гимнастика (аэробные танцы). Ритмическая гимнастика – это комплексы несложных </a:t>
            </a:r>
            <a:r>
              <a:rPr lang="ru-RU" b="1" dirty="0" err="1" smtClean="0"/>
              <a:t>общеразвивающих</a:t>
            </a:r>
            <a:r>
              <a:rPr lang="ru-RU" b="1" dirty="0" smtClean="0"/>
              <a:t> упражнений, которые выполняются, как правило, без пауз для отдыха, в быстром темпе, определяемом современной музыкой. В комплексы включаются упражнения для всех основных групп мышц и для всех частей тела: маховые и круговые движения руками, ногами; наклоны и повороты туловища и головы; приседания и выпады; простые комбинации этих движений, а также упражнения в упорах, в положении лежа. </a:t>
            </a:r>
          </a:p>
          <a:p>
            <a:endParaRPr lang="ru-RU" dirty="0"/>
          </a:p>
        </p:txBody>
      </p:sp>
      <p:pic>
        <p:nvPicPr>
          <p:cNvPr id="14338" name="Picture 2" descr="http://www.pssp.ru/upload/iblock/c0f/v.jpg"/>
          <p:cNvPicPr>
            <a:picLocks noChangeAspect="1" noChangeArrowheads="1"/>
          </p:cNvPicPr>
          <p:nvPr/>
        </p:nvPicPr>
        <p:blipFill>
          <a:blip r:embed="rId2" cstate="print"/>
          <a:srcRect/>
          <a:stretch>
            <a:fillRect/>
          </a:stretch>
        </p:blipFill>
        <p:spPr bwMode="auto">
          <a:xfrm>
            <a:off x="6143636" y="928670"/>
            <a:ext cx="2835315" cy="2016224"/>
          </a:xfrm>
          <a:prstGeom prst="rect">
            <a:avLst/>
          </a:prstGeom>
          <a:noFill/>
        </p:spPr>
      </p:pic>
      <p:pic>
        <p:nvPicPr>
          <p:cNvPr id="14340" name="Picture 4" descr="http://sportkompas.ru/wp-content/uploads/2013/12/aerobika.jpg"/>
          <p:cNvPicPr>
            <a:picLocks noChangeAspect="1" noChangeArrowheads="1"/>
          </p:cNvPicPr>
          <p:nvPr/>
        </p:nvPicPr>
        <p:blipFill>
          <a:blip r:embed="rId3" cstate="print"/>
          <a:srcRect/>
          <a:stretch>
            <a:fillRect/>
          </a:stretch>
        </p:blipFill>
        <p:spPr bwMode="auto">
          <a:xfrm>
            <a:off x="6215074" y="3537520"/>
            <a:ext cx="2928926" cy="2928926"/>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4340"/>
                                        </p:tgtEl>
                                        <p:attrNameLst>
                                          <p:attrName>style.visibility</p:attrName>
                                        </p:attrNameLst>
                                      </p:cBhvr>
                                      <p:to>
                                        <p:strVal val="visible"/>
                                      </p:to>
                                    </p:set>
                                    <p:anim calcmode="lin" valueType="num">
                                      <p:cBhvr>
                                        <p:cTn id="21" dur="500" fill="hold"/>
                                        <p:tgtEl>
                                          <p:spTgt spid="14340"/>
                                        </p:tgtEl>
                                        <p:attrNameLst>
                                          <p:attrName>ppt_w</p:attrName>
                                        </p:attrNameLst>
                                      </p:cBhvr>
                                      <p:tavLst>
                                        <p:tav tm="0">
                                          <p:val>
                                            <p:fltVal val="0"/>
                                          </p:val>
                                        </p:tav>
                                        <p:tav tm="100000">
                                          <p:val>
                                            <p:strVal val="#ppt_w"/>
                                          </p:val>
                                        </p:tav>
                                      </p:tavLst>
                                    </p:anim>
                                    <p:anim calcmode="lin" valueType="num">
                                      <p:cBhvr>
                                        <p:cTn id="22"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764704"/>
            <a:ext cx="8229600" cy="4525963"/>
          </a:xfrm>
        </p:spPr>
        <p:txBody>
          <a:bodyPr/>
          <a:lstStyle/>
          <a:p>
            <a:pPr algn="ctr"/>
            <a:r>
              <a:rPr lang="ru-RU" b="1" dirty="0" smtClean="0"/>
              <a:t>Атлетическая гимнастика. Атлетическая гимнастика – это система физических упражнений, развивающих силу, в сочетании с разносторонней физической подготовкой.</a:t>
            </a:r>
          </a:p>
          <a:p>
            <a:endParaRPr lang="ru-RU" dirty="0"/>
          </a:p>
        </p:txBody>
      </p:sp>
      <p:pic>
        <p:nvPicPr>
          <p:cNvPr id="13314" name="Picture 2" descr="http://legkopolezno.ru/wp-content/uploads/2017/02/atleticheskaya-gimnastika_2.jpg"/>
          <p:cNvPicPr>
            <a:picLocks noChangeAspect="1" noChangeArrowheads="1"/>
          </p:cNvPicPr>
          <p:nvPr/>
        </p:nvPicPr>
        <p:blipFill>
          <a:blip r:embed="rId2" cstate="print"/>
          <a:srcRect/>
          <a:stretch>
            <a:fillRect/>
          </a:stretch>
        </p:blipFill>
        <p:spPr bwMode="auto">
          <a:xfrm>
            <a:off x="1619672" y="2996952"/>
            <a:ext cx="5184576" cy="3629204"/>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858280" cy="4401205"/>
          </a:xfrm>
          <a:prstGeom prst="rect">
            <a:avLst/>
          </a:prstGeom>
        </p:spPr>
        <p:txBody>
          <a:bodyPr wrap="square">
            <a:spAutoFit/>
          </a:bodyPr>
          <a:lstStyle/>
          <a:p>
            <a:pPr algn="just"/>
            <a:r>
              <a:rPr lang="ru-RU" sz="2000" b="1" dirty="0" smtClean="0"/>
              <a:t>Походы выходного дня (ПВД) по продолжительности различают от одного до трёх дней. Выделяют режимы движения в походах: оздоровительный и спортивный (по скорости движения). Организаторами походов выходного дня являются самодеятельные туристы, туристские клубы, секции, а также часто учреждения общеобразовательные и дополнительного образования (в туристско-краеведческих целях).</a:t>
            </a:r>
          </a:p>
          <a:p>
            <a:pPr algn="just"/>
            <a:r>
              <a:rPr lang="ru-RU" sz="2000" b="1" dirty="0" smtClean="0"/>
              <a:t>Маршруты походов выходного дня выбираются спонтанно, под влиянием источников туристской информации (буклеты, путеводители, клубы, в том числе электронные </a:t>
            </a:r>
            <a:r>
              <a:rPr lang="ru-RU" sz="2000" b="1" dirty="0" err="1" smtClean="0"/>
              <a:t>интернет-путеводители</a:t>
            </a:r>
            <a:r>
              <a:rPr lang="ru-RU" sz="2000" b="1" dirty="0" smtClean="0"/>
              <a:t>). Насыщенность маршрутов достопримечательностями часто определяет познавательное содержание походов. Повышение туристской информативности территории (наличие и доступность туристской информации) ведёт к увеличению количества совершаемых походов, к увеличению количества разрабатываемых и тиражируемых маршрутов.</a:t>
            </a:r>
            <a:endParaRPr lang="ru-RU" sz="2000" b="1" dirty="0"/>
          </a:p>
        </p:txBody>
      </p:sp>
      <p:pic>
        <p:nvPicPr>
          <p:cNvPr id="3" name="Рисунок 2" descr="1464579788_pohod.jpg"/>
          <p:cNvPicPr>
            <a:picLocks noChangeAspect="1"/>
          </p:cNvPicPr>
          <p:nvPr/>
        </p:nvPicPr>
        <p:blipFill>
          <a:blip r:embed="rId2" cstate="print"/>
          <a:stretch>
            <a:fillRect/>
          </a:stretch>
        </p:blipFill>
        <p:spPr>
          <a:xfrm>
            <a:off x="2000232" y="4286256"/>
            <a:ext cx="4797552" cy="23728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14620"/>
          </a:xfrm>
          <a:blipFill>
            <a:blip r:embed="rId3" cstate="print"/>
            <a:tile tx="0" ty="0" sx="100000" sy="100000" flip="none" algn="tl"/>
          </a:blipFill>
        </p:spPr>
        <p:txBody>
          <a:bodyPr>
            <a:normAutofit fontScale="90000"/>
          </a:bodyPr>
          <a:lstStyle/>
          <a:p>
            <a:pPr algn="ctr"/>
            <a:r>
              <a:rPr lang="ru-RU" sz="3600" b="1" dirty="0" smtClean="0">
                <a:solidFill>
                  <a:schemeClr val="accent2">
                    <a:lumMod val="50000"/>
                  </a:schemeClr>
                </a:solidFill>
              </a:rPr>
              <a:t>В процессе занятий физической культурой и спортом в обязательном порядке должен осуществляться контроль за состоянием занимающегося физической культурой и спортом</a:t>
            </a:r>
            <a:endParaRPr lang="ru-RU" sz="3600" b="1" dirty="0">
              <a:solidFill>
                <a:schemeClr val="accent2">
                  <a:lumMod val="50000"/>
                </a:schemeClr>
              </a:solidFill>
            </a:endParaRPr>
          </a:p>
        </p:txBody>
      </p:sp>
      <p:sp>
        <p:nvSpPr>
          <p:cNvPr id="3" name="Содержимое 2"/>
          <p:cNvSpPr>
            <a:spLocks noGrp="1"/>
          </p:cNvSpPr>
          <p:nvPr>
            <p:ph idx="1"/>
          </p:nvPr>
        </p:nvSpPr>
        <p:spPr>
          <a:xfrm>
            <a:off x="0" y="2643182"/>
            <a:ext cx="9144000" cy="4214818"/>
          </a:xfrm>
          <a:blipFill>
            <a:blip r:embed="rId3" cstate="print"/>
            <a:tile tx="0" ty="0" sx="100000" sy="100000" flip="none" algn="tl"/>
          </a:blipFill>
        </p:spPr>
        <p:txBody>
          <a:bodyPr/>
          <a:lstStyle/>
          <a:p>
            <a:pPr algn="ctr">
              <a:buNone/>
            </a:pPr>
            <a:r>
              <a:rPr lang="ru-RU" b="1" dirty="0" smtClean="0"/>
              <a:t>Виды контроля за состоянием занимающегося физической культурой и спортом:</a:t>
            </a:r>
          </a:p>
          <a:p>
            <a:pPr>
              <a:buFontTx/>
              <a:buChar char="-"/>
            </a:pPr>
            <a:r>
              <a:rPr lang="ru-RU" b="1" i="1" dirty="0" smtClean="0"/>
              <a:t>педагогический;</a:t>
            </a:r>
          </a:p>
          <a:p>
            <a:pPr>
              <a:buFontTx/>
              <a:buChar char="-"/>
            </a:pPr>
            <a:r>
              <a:rPr lang="ru-RU" b="1" i="1" dirty="0" smtClean="0"/>
              <a:t>врачебный;</a:t>
            </a:r>
          </a:p>
          <a:p>
            <a:pPr>
              <a:buFontTx/>
              <a:buChar char="-"/>
            </a:pPr>
            <a:r>
              <a:rPr lang="ru-RU" b="1" i="1" dirty="0" smtClean="0"/>
              <a:t>врачебно-педагогический;</a:t>
            </a:r>
          </a:p>
          <a:p>
            <a:pPr>
              <a:buFontTx/>
              <a:buChar char="-"/>
            </a:pPr>
            <a:r>
              <a:rPr lang="ru-RU" b="1" i="1" dirty="0" smtClean="0"/>
              <a:t>самоконтроль.</a:t>
            </a:r>
            <a:endParaRPr lang="ru-RU"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blipFill>
            <a:blip r:embed="rId3" cstate="print"/>
            <a:tile tx="0" ty="0" sx="100000" sy="100000" flip="none" algn="tl"/>
          </a:blipFill>
        </p:spPr>
        <p:txBody>
          <a:bodyPr>
            <a:normAutofit fontScale="90000"/>
          </a:bodyPr>
          <a:lstStyle/>
          <a:p>
            <a:pPr algn="ctr"/>
            <a:r>
              <a:rPr lang="ru-RU" sz="3600" u="sng" dirty="0" smtClean="0"/>
              <a:t/>
            </a:r>
            <a:br>
              <a:rPr lang="ru-RU" sz="3600" u="sng" dirty="0" smtClean="0"/>
            </a:br>
            <a:r>
              <a:rPr lang="ru-RU" sz="3600" b="1" u="sng" dirty="0" smtClean="0">
                <a:solidFill>
                  <a:schemeClr val="accent2">
                    <a:lumMod val="50000"/>
                  </a:schemeClr>
                </a:solidFill>
              </a:rPr>
              <a:t>Педагогический контроль</a:t>
            </a:r>
            <a:r>
              <a:rPr lang="ru-RU" sz="3600" b="1" dirty="0" smtClean="0">
                <a:solidFill>
                  <a:schemeClr val="accent2">
                    <a:lumMod val="50000"/>
                  </a:schemeClr>
                </a:solidFill>
              </a:rPr>
              <a:t> – это контроль, осуществляемый преподавателем физической культуры или  тренером.</a:t>
            </a:r>
            <a:r>
              <a:rPr lang="ru-RU" dirty="0" smtClean="0"/>
              <a:t/>
            </a:r>
            <a:br>
              <a:rPr lang="ru-RU" dirty="0" smtClean="0"/>
            </a:br>
            <a:endParaRPr lang="ru-RU" dirty="0"/>
          </a:p>
        </p:txBody>
      </p:sp>
      <p:sp>
        <p:nvSpPr>
          <p:cNvPr id="3" name="Содержимое 2"/>
          <p:cNvSpPr>
            <a:spLocks noGrp="1"/>
          </p:cNvSpPr>
          <p:nvPr>
            <p:ph idx="1"/>
          </p:nvPr>
        </p:nvSpPr>
        <p:spPr>
          <a:xfrm>
            <a:off x="0" y="1600200"/>
            <a:ext cx="9144000" cy="5257800"/>
          </a:xfrm>
          <a:blipFill>
            <a:blip r:embed="rId3" cstate="print"/>
            <a:tile tx="0" ty="0" sx="100000" sy="100000" flip="none" algn="tl"/>
          </a:blipFill>
        </p:spPr>
        <p:txBody>
          <a:bodyPr>
            <a:normAutofit/>
          </a:bodyPr>
          <a:lstStyle/>
          <a:p>
            <a:pPr>
              <a:buNone/>
            </a:pPr>
            <a:r>
              <a:rPr lang="ru-RU" b="1" dirty="0" smtClean="0"/>
              <a:t>Педагогический контроль включает в себя контроль за:</a:t>
            </a:r>
          </a:p>
          <a:p>
            <a:pPr lvl="0"/>
            <a:r>
              <a:rPr lang="ru-RU" b="1" dirty="0" smtClean="0"/>
              <a:t>тренировочными нагрузками</a:t>
            </a:r>
            <a:r>
              <a:rPr lang="en-US" b="1" dirty="0" smtClean="0"/>
              <a:t>;</a:t>
            </a:r>
            <a:endParaRPr lang="ru-RU" b="1" dirty="0" smtClean="0"/>
          </a:p>
          <a:p>
            <a:pPr lvl="0"/>
            <a:r>
              <a:rPr lang="ru-RU" b="1" dirty="0" smtClean="0"/>
              <a:t>состоянием спортсмена</a:t>
            </a:r>
            <a:r>
              <a:rPr lang="en-US" b="1" dirty="0" smtClean="0"/>
              <a:t>;</a:t>
            </a:r>
            <a:endParaRPr lang="ru-RU" b="1" dirty="0" smtClean="0"/>
          </a:p>
          <a:p>
            <a:pPr lvl="0"/>
            <a:r>
              <a:rPr lang="ru-RU" b="1" dirty="0" smtClean="0"/>
              <a:t>спортивной техникой и тактикой</a:t>
            </a:r>
            <a:r>
              <a:rPr lang="en-US" b="1" dirty="0" smtClean="0"/>
              <a:t>;</a:t>
            </a:r>
            <a:endParaRPr lang="ru-RU" b="1" dirty="0" smtClean="0"/>
          </a:p>
          <a:p>
            <a:pPr lvl="0"/>
            <a:r>
              <a:rPr lang="ru-RU" b="1" dirty="0" smtClean="0"/>
              <a:t>спортивными результатами и поведением спортсмена на соревнованиях.</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blipFill>
            <a:blip r:embed="rId3" cstate="print"/>
            <a:tile tx="0" ty="0" sx="100000" sy="100000" flip="none" algn="tl"/>
          </a:blipFill>
        </p:spPr>
        <p:txBody>
          <a:bodyPr>
            <a:normAutofit fontScale="90000"/>
          </a:bodyPr>
          <a:lstStyle/>
          <a:p>
            <a:pPr algn="ctr"/>
            <a:r>
              <a:rPr lang="ru-RU" u="sng" dirty="0" smtClean="0"/>
              <a:t/>
            </a:r>
            <a:br>
              <a:rPr lang="ru-RU" u="sng" dirty="0" smtClean="0"/>
            </a:br>
            <a:r>
              <a:rPr lang="ru-RU" u="sng" dirty="0" smtClean="0">
                <a:solidFill>
                  <a:schemeClr val="accent2">
                    <a:lumMod val="50000"/>
                  </a:schemeClr>
                </a:solidFill>
              </a:rPr>
              <a:t>Врачебный контроль</a:t>
            </a:r>
            <a:r>
              <a:rPr lang="ru-RU" dirty="0" smtClean="0">
                <a:solidFill>
                  <a:schemeClr val="accent2">
                    <a:lumMod val="50000"/>
                  </a:schemeClr>
                </a:solidFill>
              </a:rPr>
              <a:t> – это контроль, осуществляемый врачом.</a:t>
            </a:r>
            <a:r>
              <a:rPr lang="ru-RU" dirty="0" smtClean="0"/>
              <a:t/>
            </a:r>
            <a:br>
              <a:rPr lang="ru-RU" dirty="0" smtClean="0"/>
            </a:br>
            <a:endParaRPr lang="ru-RU" dirty="0"/>
          </a:p>
        </p:txBody>
      </p:sp>
      <p:sp>
        <p:nvSpPr>
          <p:cNvPr id="3" name="Содержимое 2"/>
          <p:cNvSpPr>
            <a:spLocks noGrp="1"/>
          </p:cNvSpPr>
          <p:nvPr>
            <p:ph idx="1"/>
          </p:nvPr>
        </p:nvSpPr>
        <p:spPr>
          <a:xfrm>
            <a:off x="0" y="1600200"/>
            <a:ext cx="9144000" cy="5257800"/>
          </a:xfrm>
          <a:blipFill>
            <a:blip r:embed="rId3" cstate="print"/>
            <a:tile tx="0" ty="0" sx="100000" sy="100000" flip="none" algn="tl"/>
          </a:blipFill>
        </p:spPr>
        <p:txBody>
          <a:bodyPr>
            <a:normAutofit lnSpcReduction="10000"/>
          </a:bodyPr>
          <a:lstStyle/>
          <a:p>
            <a:pPr>
              <a:buNone/>
            </a:pPr>
            <a:r>
              <a:rPr lang="ru-RU" b="1" dirty="0" smtClean="0"/>
              <a:t>Врачебный контроль включает в себя:</a:t>
            </a:r>
          </a:p>
          <a:p>
            <a:pPr lvl="0"/>
            <a:r>
              <a:rPr lang="ru-RU" b="1" dirty="0" smtClean="0"/>
              <a:t>определение состояния здоровья</a:t>
            </a:r>
            <a:r>
              <a:rPr lang="en-US" b="1" dirty="0" smtClean="0"/>
              <a:t>;</a:t>
            </a:r>
            <a:endParaRPr lang="ru-RU" b="1" dirty="0" smtClean="0"/>
          </a:p>
          <a:p>
            <a:pPr lvl="0"/>
            <a:r>
              <a:rPr lang="ru-RU" b="1" dirty="0" smtClean="0"/>
              <a:t>определение физического развития;</a:t>
            </a:r>
          </a:p>
          <a:p>
            <a:pPr lvl="0"/>
            <a:r>
              <a:rPr lang="ru-RU" b="1" dirty="0" smtClean="0"/>
              <a:t>определение уровня функционального состояния;</a:t>
            </a:r>
          </a:p>
          <a:p>
            <a:pPr lvl="0"/>
            <a:r>
              <a:rPr lang="ru-RU" b="1" dirty="0" smtClean="0"/>
              <a:t>наблюдение и изучение влияния физической нагрузки на организм занимающихся </a:t>
            </a:r>
            <a:r>
              <a:rPr lang="ru-RU" b="1" dirty="0" err="1" smtClean="0"/>
              <a:t>Фк</a:t>
            </a:r>
            <a:r>
              <a:rPr lang="ru-RU" b="1" dirty="0" smtClean="0"/>
              <a:t> и спортом;</a:t>
            </a:r>
          </a:p>
          <a:p>
            <a:pPr lvl="0"/>
            <a:r>
              <a:rPr lang="ru-RU" b="1" dirty="0" smtClean="0"/>
              <a:t>совершенствование и разработка методов функционального исследования; </a:t>
            </a:r>
          </a:p>
          <a:p>
            <a:pPr lvl="0"/>
            <a:r>
              <a:rPr lang="ru-RU" b="1" dirty="0" smtClean="0"/>
              <a:t>диагностика, лечение и предупреждение возможных отрицательных влияний физической нагрузки при нерациональном ее применении.</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blipFill>
            <a:blip r:embed="rId3" cstate="print"/>
            <a:tile tx="0" ty="0" sx="100000" sy="100000" flip="none" algn="tl"/>
          </a:blipFill>
        </p:spPr>
        <p:txBody>
          <a:bodyPr>
            <a:normAutofit fontScale="90000"/>
          </a:bodyPr>
          <a:lstStyle/>
          <a:p>
            <a:pPr indent="457200" algn="just"/>
            <a:r>
              <a:rPr lang="ru-RU" sz="3300" dirty="0" smtClean="0"/>
              <a:t/>
            </a:r>
            <a:br>
              <a:rPr lang="ru-RU" sz="3300" dirty="0" smtClean="0"/>
            </a:br>
            <a:r>
              <a:rPr lang="ru-RU" sz="3100" b="1" dirty="0" smtClean="0">
                <a:solidFill>
                  <a:schemeClr val="accent2">
                    <a:lumMod val="50000"/>
                  </a:schemeClr>
                </a:solidFill>
              </a:rPr>
              <a:t>Самоконтроль</a:t>
            </a:r>
            <a:r>
              <a:rPr lang="ru-RU" sz="3100" dirty="0" smtClean="0">
                <a:solidFill>
                  <a:schemeClr val="accent2">
                    <a:lumMod val="50000"/>
                  </a:schemeClr>
                </a:solidFill>
              </a:rPr>
              <a:t> – </a:t>
            </a:r>
            <a:r>
              <a:rPr lang="ru-RU" sz="3100" dirty="0" smtClean="0">
                <a:solidFill>
                  <a:schemeClr val="tx1"/>
                </a:solidFill>
              </a:rPr>
              <a:t>это регулярное наблюдение  занимающегося за состоянием своего здоровья  и физического развития и их изменений под влиянием занятий физической культурой и спортом.</a:t>
            </a:r>
            <a:r>
              <a:rPr lang="ru-RU" sz="3100" dirty="0" smtClean="0"/>
              <a:t/>
            </a:r>
            <a:br>
              <a:rPr lang="ru-RU" sz="3100" dirty="0" smtClean="0"/>
            </a:br>
            <a:r>
              <a:rPr lang="ru-RU" sz="3100" u="sng" dirty="0" smtClean="0">
                <a:solidFill>
                  <a:schemeClr val="tx1"/>
                </a:solidFill>
              </a:rPr>
              <a:t>Самоконтроль</a:t>
            </a:r>
            <a:r>
              <a:rPr lang="ru-RU" sz="3100" dirty="0" smtClean="0">
                <a:solidFill>
                  <a:schemeClr val="tx1"/>
                </a:solidFill>
              </a:rPr>
              <a:t> позволяет </a:t>
            </a:r>
            <a:br>
              <a:rPr lang="ru-RU" sz="3100" dirty="0" smtClean="0">
                <a:solidFill>
                  <a:schemeClr val="tx1"/>
                </a:solidFill>
              </a:rPr>
            </a:br>
            <a:r>
              <a:rPr lang="ru-RU" sz="3100" dirty="0" smtClean="0">
                <a:solidFill>
                  <a:schemeClr val="tx1"/>
                </a:solidFill>
              </a:rPr>
              <a:t>- соблюдать режим тренировок, </a:t>
            </a:r>
            <a:br>
              <a:rPr lang="ru-RU" sz="3100" dirty="0" smtClean="0">
                <a:solidFill>
                  <a:schemeClr val="tx1"/>
                </a:solidFill>
              </a:rPr>
            </a:br>
            <a:r>
              <a:rPr lang="ru-RU" sz="3100" dirty="0" smtClean="0">
                <a:solidFill>
                  <a:schemeClr val="tx1"/>
                </a:solidFill>
              </a:rPr>
              <a:t>- анализировать влияние физических нагрузок на организм, что в свою очередь дает возможность правильно планировать и проводить тренировочные занятия, </a:t>
            </a:r>
            <a:br>
              <a:rPr lang="ru-RU" sz="3100" dirty="0" smtClean="0">
                <a:solidFill>
                  <a:schemeClr val="tx1"/>
                </a:solidFill>
              </a:rPr>
            </a:br>
            <a:r>
              <a:rPr lang="ru-RU" sz="3100" dirty="0" smtClean="0">
                <a:solidFill>
                  <a:schemeClr val="tx1"/>
                </a:solidFill>
              </a:rPr>
              <a:t>- обнаружить ранние признаки перегрузок и соответственно корректировать тренировочный процесс.</a:t>
            </a:r>
            <a:br>
              <a:rPr lang="ru-RU" sz="3100" dirty="0" smtClean="0">
                <a:solidFill>
                  <a:schemeClr val="tx1"/>
                </a:solidFill>
              </a:rPr>
            </a:br>
            <a:r>
              <a:rPr lang="ru-RU" sz="3100" b="1" i="1" dirty="0" smtClean="0">
                <a:solidFill>
                  <a:srgbClr val="FF0000"/>
                </a:solidFill>
              </a:rPr>
              <a:t>Самоконтроль</a:t>
            </a:r>
            <a:r>
              <a:rPr lang="ru-RU" sz="3100" i="1" dirty="0" smtClean="0">
                <a:solidFill>
                  <a:schemeClr val="tx1"/>
                </a:solidFill>
              </a:rPr>
              <a:t> </a:t>
            </a:r>
            <a:r>
              <a:rPr lang="ru-RU" sz="3100" dirty="0" smtClean="0">
                <a:solidFill>
                  <a:schemeClr val="tx1"/>
                </a:solidFill>
              </a:rPr>
              <a:t>включает в себя простые общедоступные наблюдения, учет </a:t>
            </a:r>
            <a:r>
              <a:rPr lang="ru-RU" sz="3100" i="1" dirty="0" smtClean="0">
                <a:solidFill>
                  <a:srgbClr val="FF0000"/>
                </a:solidFill>
              </a:rPr>
              <a:t>субъективных показателей </a:t>
            </a:r>
            <a:r>
              <a:rPr lang="ru-RU" sz="3100" dirty="0" smtClean="0">
                <a:solidFill>
                  <a:schemeClr val="tx1"/>
                </a:solidFill>
              </a:rPr>
              <a:t>и данные </a:t>
            </a:r>
            <a:r>
              <a:rPr lang="ru-RU" sz="3100" i="1" dirty="0" smtClean="0">
                <a:solidFill>
                  <a:srgbClr val="FF0000"/>
                </a:solidFill>
              </a:rPr>
              <a:t>объективных</a:t>
            </a:r>
            <a:r>
              <a:rPr lang="ru-RU" sz="3100" i="1" dirty="0" smtClean="0">
                <a:solidFill>
                  <a:schemeClr val="tx1"/>
                </a:solidFill>
              </a:rPr>
              <a:t> исследований</a:t>
            </a:r>
            <a:r>
              <a:rPr lang="ru-RU" sz="3100" dirty="0" smtClean="0">
                <a:solidFill>
                  <a:schemeClr val="tx1"/>
                </a:solidFill>
              </a:rPr>
              <a:t>.</a:t>
            </a:r>
            <a:br>
              <a:rPr lang="ru-RU" sz="3100" dirty="0" smtClean="0">
                <a:solidFill>
                  <a:schemeClr val="tx1"/>
                </a:solidFill>
              </a:rPr>
            </a:br>
            <a:endParaRPr lang="ru-RU" sz="31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5">
              <a:lumMod val="60000"/>
              <a:lumOff val="40000"/>
            </a:schemeClr>
          </a:solidFill>
        </p:spPr>
        <p:txBody>
          <a:bodyPr>
            <a:normAutofit fontScale="90000"/>
          </a:bodyPr>
          <a:lstStyle/>
          <a:p>
            <a:pPr indent="457200"/>
            <a:r>
              <a:rPr lang="ru-RU" sz="3600" dirty="0" smtClean="0"/>
              <a:t/>
            </a:r>
            <a:br>
              <a:rPr lang="ru-RU" sz="3600" dirty="0" smtClean="0"/>
            </a:br>
            <a:r>
              <a:rPr lang="ru-RU" sz="3600" dirty="0" smtClean="0">
                <a:solidFill>
                  <a:schemeClr val="bg2">
                    <a:lumMod val="25000"/>
                  </a:schemeClr>
                </a:solidFill>
              </a:rPr>
              <a:t>К </a:t>
            </a:r>
            <a:r>
              <a:rPr lang="ru-RU" sz="3600" b="1" i="1" dirty="0" smtClean="0">
                <a:solidFill>
                  <a:srgbClr val="FF0000"/>
                </a:solidFill>
              </a:rPr>
              <a:t>субъективным показателям </a:t>
            </a:r>
            <a:r>
              <a:rPr lang="ru-RU" sz="3600" dirty="0" smtClean="0">
                <a:solidFill>
                  <a:schemeClr val="bg2">
                    <a:lumMod val="25000"/>
                  </a:schemeClr>
                </a:solidFill>
              </a:rPr>
              <a:t>относятся:</a:t>
            </a:r>
            <a:r>
              <a:rPr lang="ru-RU" sz="3600" dirty="0" smtClean="0"/>
              <a:t/>
            </a:r>
            <a:br>
              <a:rPr lang="ru-RU" sz="3600" dirty="0" smtClean="0"/>
            </a:br>
            <a:r>
              <a:rPr lang="ru-RU" sz="3600" dirty="0" smtClean="0">
                <a:solidFill>
                  <a:srgbClr val="663300"/>
                </a:solidFill>
              </a:rPr>
              <a:t>- </a:t>
            </a:r>
            <a:r>
              <a:rPr lang="ru-RU" sz="3600" b="1" i="1" dirty="0" smtClean="0">
                <a:solidFill>
                  <a:srgbClr val="663300"/>
                </a:solidFill>
              </a:rPr>
              <a:t>самочувствие</a:t>
            </a:r>
            <a:r>
              <a:rPr lang="ru-RU" sz="3600" dirty="0" smtClean="0">
                <a:solidFill>
                  <a:srgbClr val="663300"/>
                </a:solidFill>
              </a:rPr>
              <a:t> (хорошее, удовлетворительное, плохое),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настроение</a:t>
            </a:r>
            <a:r>
              <a:rPr lang="ru-RU" sz="3600" dirty="0" smtClean="0">
                <a:solidFill>
                  <a:srgbClr val="663300"/>
                </a:solidFill>
              </a:rPr>
              <a:t> (хорошее, удовлетворительное, плохое),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сон</a:t>
            </a:r>
            <a:r>
              <a:rPr lang="ru-RU" sz="3600" dirty="0" smtClean="0">
                <a:solidFill>
                  <a:srgbClr val="663300"/>
                </a:solidFill>
              </a:rPr>
              <a:t> (хороший, плохой, бессонница),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аппетит</a:t>
            </a:r>
            <a:r>
              <a:rPr lang="ru-RU" sz="3600" dirty="0" smtClean="0">
                <a:solidFill>
                  <a:srgbClr val="663300"/>
                </a:solidFill>
              </a:rPr>
              <a:t> (повышенный, нормальный, пониженный),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умственная и физическая работоспособность </a:t>
            </a:r>
            <a:r>
              <a:rPr lang="ru-RU" sz="3600" dirty="0" smtClean="0">
                <a:solidFill>
                  <a:srgbClr val="663300"/>
                </a:solidFill>
              </a:rPr>
              <a:t>(повышенная, обычная, пониженная),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желание тренироваться</a:t>
            </a:r>
            <a:r>
              <a:rPr lang="ru-RU" sz="3600" dirty="0" smtClean="0">
                <a:solidFill>
                  <a:srgbClr val="663300"/>
                </a:solidFill>
              </a:rPr>
              <a:t> (есть или нет),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жалобы</a:t>
            </a:r>
            <a:r>
              <a:rPr lang="ru-RU" sz="3600" dirty="0" smtClean="0">
                <a:solidFill>
                  <a:srgbClr val="663300"/>
                </a:solidFill>
              </a:rPr>
              <a:t> (в том числе и болевые ощущения),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положительные и отрицательные эмоции </a:t>
            </a:r>
            <a:br>
              <a:rPr lang="ru-RU" sz="3600" b="1" i="1" dirty="0" smtClean="0">
                <a:solidFill>
                  <a:srgbClr val="663300"/>
                </a:solidFill>
              </a:rPr>
            </a:br>
            <a:r>
              <a:rPr lang="ru-RU" sz="3600" dirty="0" smtClean="0">
                <a:solidFill>
                  <a:srgbClr val="663300"/>
                </a:solidFill>
              </a:rPr>
              <a:t>и др.</a:t>
            </a:r>
            <a:r>
              <a:rPr lang="ru-RU" dirty="0" smtClean="0">
                <a:solidFill>
                  <a:srgbClr val="663300"/>
                </a:solidFill>
              </a:rPr>
              <a:t/>
            </a:r>
            <a:br>
              <a:rPr lang="ru-RU" dirty="0" smtClean="0">
                <a:solidFill>
                  <a:srgbClr val="663300"/>
                </a:solidFill>
              </a:rPr>
            </a:br>
            <a:endParaRPr lang="ru-RU" dirty="0">
              <a:solidFill>
                <a:srgbClr val="6633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596792"/>
          </a:xfrm>
        </p:spPr>
        <p:txBody>
          <a:bodyPr>
            <a:normAutofit/>
          </a:bodyPr>
          <a:lstStyle/>
          <a:p>
            <a:pPr algn="ctr"/>
            <a:r>
              <a:rPr lang="ru-RU" b="1" dirty="0" smtClean="0">
                <a:solidFill>
                  <a:schemeClr val="accent2">
                    <a:lumMod val="50000"/>
                  </a:schemeClr>
                </a:solidFill>
              </a:rPr>
              <a:t>Мотивация и целенаправленность самостоятельных занятий </a:t>
            </a:r>
            <a:endParaRPr lang="ru-RU" b="1" dirty="0">
              <a:solidFill>
                <a:schemeClr val="accent2">
                  <a:lumMod val="50000"/>
                </a:schemeClr>
              </a:solidFill>
            </a:endParaRPr>
          </a:p>
        </p:txBody>
      </p:sp>
      <p:sp>
        <p:nvSpPr>
          <p:cNvPr id="3" name="Содержимое 2"/>
          <p:cNvSpPr>
            <a:spLocks noGrp="1"/>
          </p:cNvSpPr>
          <p:nvPr>
            <p:ph sz="quarter" idx="1"/>
          </p:nvPr>
        </p:nvSpPr>
        <p:spPr>
          <a:xfrm>
            <a:off x="323528" y="2348880"/>
            <a:ext cx="8463314" cy="3580450"/>
          </a:xfrm>
        </p:spPr>
        <p:txBody>
          <a:bodyPr/>
          <a:lstStyle/>
          <a:p>
            <a:pPr algn="ctr">
              <a:buNone/>
            </a:pPr>
            <a:r>
              <a:rPr lang="ru-RU" b="1" dirty="0" smtClean="0"/>
              <a:t>Существуют объективные и субъективные факторы, определяющие потребности, интересы и мотивы включения студентов в физкультурно-спортивную деятельность</a:t>
            </a:r>
            <a:endParaRPr lang="ru-RU"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5">
              <a:lumMod val="60000"/>
              <a:lumOff val="40000"/>
            </a:schemeClr>
          </a:solidFill>
        </p:spPr>
        <p:txBody>
          <a:bodyPr>
            <a:normAutofit fontScale="90000"/>
          </a:bodyPr>
          <a:lstStyle/>
          <a:p>
            <a:r>
              <a:rPr lang="ru-RU" sz="2400" b="1" i="1" dirty="0" smtClean="0">
                <a:solidFill>
                  <a:schemeClr val="tx1"/>
                </a:solidFill>
              </a:rPr>
              <a:t>Самочувствие </a:t>
            </a:r>
            <a:r>
              <a:rPr lang="ru-RU" sz="2400" dirty="0" smtClean="0">
                <a:solidFill>
                  <a:schemeClr val="tx1"/>
                </a:solidFill>
              </a:rPr>
              <a:t>после занятий физическими упражнениями должно быть бодрым, </a:t>
            </a:r>
            <a:r>
              <a:rPr lang="ru-RU" sz="2400" b="1" i="1" dirty="0" smtClean="0">
                <a:solidFill>
                  <a:schemeClr val="tx1"/>
                </a:solidFill>
              </a:rPr>
              <a:t>настроение</a:t>
            </a:r>
            <a:r>
              <a:rPr lang="ru-RU" sz="2400" dirty="0" smtClean="0">
                <a:solidFill>
                  <a:schemeClr val="tx1"/>
                </a:solidFill>
              </a:rPr>
              <a:t> хорошим, занимающийся не должен предъявлять жалоб и испытывать выраженного утомления. </a:t>
            </a:r>
            <a:br>
              <a:rPr lang="ru-RU" sz="2400" dirty="0" smtClean="0">
                <a:solidFill>
                  <a:schemeClr val="tx1"/>
                </a:solidFill>
              </a:rPr>
            </a:br>
            <a:r>
              <a:rPr lang="ru-RU" sz="2400" dirty="0" smtClean="0">
                <a:solidFill>
                  <a:schemeClr val="tx1"/>
                </a:solidFill>
              </a:rPr>
              <a:t>При отсутствии комфортности в состоянии следует снизить нагрузку.</a:t>
            </a:r>
            <a:br>
              <a:rPr lang="ru-RU" sz="2400" dirty="0" smtClean="0">
                <a:solidFill>
                  <a:schemeClr val="tx1"/>
                </a:solidFill>
              </a:rPr>
            </a:br>
            <a:r>
              <a:rPr lang="ru-RU" sz="2400" dirty="0" smtClean="0">
                <a:solidFill>
                  <a:schemeClr val="tx1"/>
                </a:solidFill>
              </a:rPr>
              <a:t> </a:t>
            </a:r>
            <a:r>
              <a:rPr lang="ru-RU" sz="2400" b="1" i="1" dirty="0" smtClean="0">
                <a:solidFill>
                  <a:schemeClr val="tx1"/>
                </a:solidFill>
              </a:rPr>
              <a:t>Сон</a:t>
            </a:r>
            <a:r>
              <a:rPr lang="ru-RU" sz="2400" dirty="0" smtClean="0">
                <a:solidFill>
                  <a:schemeClr val="tx1"/>
                </a:solidFill>
              </a:rPr>
              <a:t> при систематических занятиях физкультурой, как правило, хороший, с быстрым засыпанием и бодрым состоянием после сна. </a:t>
            </a:r>
            <a:br>
              <a:rPr lang="ru-RU" sz="2400" dirty="0" smtClean="0">
                <a:solidFill>
                  <a:schemeClr val="tx1"/>
                </a:solidFill>
              </a:rPr>
            </a:br>
            <a:r>
              <a:rPr lang="ru-RU" sz="2400" dirty="0" smtClean="0">
                <a:solidFill>
                  <a:schemeClr val="tx1"/>
                </a:solidFill>
              </a:rPr>
              <a:t>Если после занятий трудно заснуть и сон беспокойный (и это повторяется на протяжении нескольких занятий), то следует считать, что применяемые нагрузки не соответствуют физической подготовленности занимающегося.</a:t>
            </a:r>
            <a:br>
              <a:rPr lang="ru-RU" sz="2400" dirty="0" smtClean="0">
                <a:solidFill>
                  <a:schemeClr val="tx1"/>
                </a:solidFill>
              </a:rPr>
            </a:br>
            <a:r>
              <a:rPr lang="ru-RU" sz="2400" dirty="0" smtClean="0">
                <a:solidFill>
                  <a:schemeClr val="tx1"/>
                </a:solidFill>
              </a:rPr>
              <a:t> </a:t>
            </a:r>
            <a:r>
              <a:rPr lang="ru-RU" sz="2400" b="1" i="1" dirty="0" smtClean="0">
                <a:solidFill>
                  <a:schemeClr val="tx1"/>
                </a:solidFill>
              </a:rPr>
              <a:t>Аппетит</a:t>
            </a:r>
            <a:r>
              <a:rPr lang="ru-RU" sz="2400" dirty="0" smtClean="0">
                <a:solidFill>
                  <a:schemeClr val="tx1"/>
                </a:solidFill>
              </a:rPr>
              <a:t> после умеренных физических нагрузок должен быть хорошим. Сразу после занятий обычно не рекомендуется принимать пищу, лучше выждать 30-40 минут, а для утоления жажды следует выпить стакан воды медленно, небольшими глотками.</a:t>
            </a:r>
            <a:r>
              <a:rPr lang="ru-RU" sz="3200" dirty="0" smtClean="0">
                <a:solidFill>
                  <a:schemeClr val="tx1"/>
                </a:solidFill>
              </a:rPr>
              <a:t/>
            </a:r>
            <a:br>
              <a:rPr lang="ru-RU" sz="3200" dirty="0" smtClean="0">
                <a:solidFill>
                  <a:schemeClr val="tx1"/>
                </a:solidFill>
              </a:rPr>
            </a:br>
            <a:r>
              <a:rPr lang="ru-RU" sz="3200" dirty="0" smtClean="0">
                <a:solidFill>
                  <a:schemeClr val="tx1"/>
                </a:solidFill>
              </a:rPr>
              <a:t> При ухудшении </a:t>
            </a:r>
            <a:r>
              <a:rPr lang="ru-RU" sz="3200" b="1" dirty="0" smtClean="0">
                <a:solidFill>
                  <a:schemeClr val="tx1"/>
                </a:solidFill>
              </a:rPr>
              <a:t>самочувствия, сна, аппетита </a:t>
            </a:r>
            <a:r>
              <a:rPr lang="ru-RU" sz="3200" dirty="0" smtClean="0">
                <a:solidFill>
                  <a:schemeClr val="tx1"/>
                </a:solidFill>
              </a:rPr>
              <a:t>необходимо снизить нагрузки, а при повторных нарушениях проконсультироваться с врачом.</a:t>
            </a:r>
            <a:endParaRPr lang="ru-RU" sz="32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5">
              <a:lumMod val="60000"/>
              <a:lumOff val="40000"/>
            </a:schemeClr>
          </a:solidFill>
        </p:spPr>
        <p:txBody>
          <a:bodyPr>
            <a:normAutofit fontScale="90000"/>
          </a:bodyPr>
          <a:lstStyle/>
          <a:p>
            <a:r>
              <a:rPr lang="ru-RU" sz="3600" dirty="0" smtClean="0"/>
              <a:t/>
            </a:r>
            <a:br>
              <a:rPr lang="ru-RU" sz="3600" dirty="0" smtClean="0"/>
            </a:br>
            <a:r>
              <a:rPr lang="ru-RU" sz="3600" dirty="0" smtClean="0">
                <a:solidFill>
                  <a:srgbClr val="663300"/>
                </a:solidFill>
              </a:rPr>
              <a:t>К </a:t>
            </a:r>
            <a:r>
              <a:rPr lang="ru-RU" sz="3600" b="1" i="1" dirty="0" smtClean="0">
                <a:solidFill>
                  <a:srgbClr val="FF0000"/>
                </a:solidFill>
              </a:rPr>
              <a:t>объективным показателям </a:t>
            </a:r>
            <a:r>
              <a:rPr lang="ru-RU" sz="3600" dirty="0" smtClean="0">
                <a:solidFill>
                  <a:srgbClr val="663300"/>
                </a:solidFill>
              </a:rPr>
              <a:t>относятся: наблюдения за</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антропометрическими показателями </a:t>
            </a:r>
            <a:r>
              <a:rPr lang="ru-RU" sz="3600" dirty="0" smtClean="0">
                <a:solidFill>
                  <a:srgbClr val="663300"/>
                </a:solidFill>
              </a:rPr>
              <a:t>(ростом, весом до и после тренировки, мышечной силой), </a:t>
            </a:r>
            <a:br>
              <a:rPr lang="ru-RU" sz="3600" dirty="0" smtClean="0">
                <a:solidFill>
                  <a:srgbClr val="663300"/>
                </a:solidFill>
              </a:rPr>
            </a:br>
            <a:r>
              <a:rPr lang="ru-RU" sz="3600" dirty="0" smtClean="0">
                <a:solidFill>
                  <a:srgbClr val="663300"/>
                </a:solidFill>
              </a:rPr>
              <a:t>- </a:t>
            </a:r>
            <a:r>
              <a:rPr lang="ru-RU" sz="3600" b="1" i="1" dirty="0" smtClean="0">
                <a:solidFill>
                  <a:srgbClr val="663300"/>
                </a:solidFill>
              </a:rPr>
              <a:t>показателями сердечно-сосудистой системы </a:t>
            </a:r>
            <a:r>
              <a:rPr lang="ru-RU" sz="3600" dirty="0" smtClean="0">
                <a:solidFill>
                  <a:srgbClr val="663300"/>
                </a:solidFill>
              </a:rPr>
              <a:t>(пульсом в покое, до, во время и после нагрузки, артериальным давлением, </a:t>
            </a:r>
            <a:r>
              <a:rPr lang="ru-RU" sz="3600" dirty="0" err="1" smtClean="0">
                <a:solidFill>
                  <a:srgbClr val="663300"/>
                </a:solidFill>
              </a:rPr>
              <a:t>ортоклиностатической</a:t>
            </a:r>
            <a:r>
              <a:rPr lang="ru-RU" sz="3600" dirty="0" smtClean="0">
                <a:solidFill>
                  <a:srgbClr val="663300"/>
                </a:solidFill>
              </a:rPr>
              <a:t> пробой и др.), </a:t>
            </a:r>
            <a:br>
              <a:rPr lang="ru-RU" sz="3600" dirty="0" smtClean="0">
                <a:solidFill>
                  <a:srgbClr val="663300"/>
                </a:solidFill>
              </a:rPr>
            </a:br>
            <a:r>
              <a:rPr lang="ru-RU" sz="3600" dirty="0" smtClean="0">
                <a:solidFill>
                  <a:srgbClr val="663300"/>
                </a:solidFill>
              </a:rPr>
              <a:t> - </a:t>
            </a:r>
            <a:r>
              <a:rPr lang="ru-RU" sz="3600" b="1" i="1" dirty="0" smtClean="0">
                <a:solidFill>
                  <a:srgbClr val="663300"/>
                </a:solidFill>
              </a:rPr>
              <a:t>показателями дыхательной системы </a:t>
            </a:r>
            <a:r>
              <a:rPr lang="ru-RU" sz="3600" dirty="0" smtClean="0">
                <a:solidFill>
                  <a:srgbClr val="663300"/>
                </a:solidFill>
              </a:rPr>
              <a:t>(пробами Штанге или </a:t>
            </a:r>
            <a:r>
              <a:rPr lang="ru-RU" sz="3600" dirty="0" err="1" smtClean="0">
                <a:solidFill>
                  <a:srgbClr val="663300"/>
                </a:solidFill>
              </a:rPr>
              <a:t>Генче</a:t>
            </a:r>
            <a:r>
              <a:rPr lang="ru-RU" sz="3600" dirty="0" smtClean="0">
                <a:solidFill>
                  <a:srgbClr val="663300"/>
                </a:solidFill>
              </a:rPr>
              <a:t>, ЖЕЛ (спирометрия), </a:t>
            </a:r>
            <a:br>
              <a:rPr lang="ru-RU" sz="3600" dirty="0" smtClean="0">
                <a:solidFill>
                  <a:srgbClr val="663300"/>
                </a:solidFill>
              </a:rPr>
            </a:br>
            <a:r>
              <a:rPr lang="ru-RU" sz="3600" dirty="0" smtClean="0">
                <a:solidFill>
                  <a:srgbClr val="663300"/>
                </a:solidFill>
              </a:rPr>
              <a:t>- </a:t>
            </a:r>
            <a:r>
              <a:rPr lang="ru-RU" sz="3600" i="1" dirty="0" smtClean="0">
                <a:solidFill>
                  <a:srgbClr val="663300"/>
                </a:solidFill>
              </a:rPr>
              <a:t>объемом и интенсивностью нагрузок</a:t>
            </a:r>
            <a:r>
              <a:rPr lang="ru-RU" sz="3600" dirty="0" smtClean="0">
                <a:solidFill>
                  <a:srgbClr val="663300"/>
                </a:solidFill>
              </a:rPr>
              <a:t>, </a:t>
            </a:r>
            <a:br>
              <a:rPr lang="ru-RU" sz="3600" dirty="0" smtClean="0">
                <a:solidFill>
                  <a:srgbClr val="663300"/>
                </a:solidFill>
              </a:rPr>
            </a:br>
            <a:r>
              <a:rPr lang="ru-RU" sz="3600" dirty="0" smtClean="0">
                <a:solidFill>
                  <a:srgbClr val="663300"/>
                </a:solidFill>
              </a:rPr>
              <a:t>- </a:t>
            </a:r>
            <a:r>
              <a:rPr lang="ru-RU" sz="3600" i="1" dirty="0" smtClean="0">
                <a:solidFill>
                  <a:srgbClr val="663300"/>
                </a:solidFill>
              </a:rPr>
              <a:t>спортивными результатами</a:t>
            </a:r>
            <a:r>
              <a:rPr lang="ru-RU" sz="3600" dirty="0" smtClean="0">
                <a:solidFill>
                  <a:srgbClr val="663300"/>
                </a:solidFill>
              </a:rPr>
              <a:t>, </a:t>
            </a:r>
            <a:br>
              <a:rPr lang="ru-RU" sz="3600" dirty="0" smtClean="0">
                <a:solidFill>
                  <a:srgbClr val="663300"/>
                </a:solidFill>
              </a:rPr>
            </a:br>
            <a:r>
              <a:rPr lang="ru-RU" sz="3600" dirty="0" smtClean="0">
                <a:solidFill>
                  <a:srgbClr val="663300"/>
                </a:solidFill>
              </a:rPr>
              <a:t>- </a:t>
            </a:r>
            <a:r>
              <a:rPr lang="ru-RU" sz="3600" i="1" dirty="0" smtClean="0">
                <a:solidFill>
                  <a:srgbClr val="663300"/>
                </a:solidFill>
              </a:rPr>
              <a:t>отклонениями от намеченного тренировочного плана </a:t>
            </a:r>
            <a:r>
              <a:rPr lang="ru-RU" sz="3600" dirty="0" smtClean="0">
                <a:solidFill>
                  <a:srgbClr val="663300"/>
                </a:solidFill>
              </a:rPr>
              <a:t>и др.</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
            <a:ext cx="9144000" cy="714355"/>
          </a:xfrm>
          <a:gradFill>
            <a:gsLst>
              <a:gs pos="0">
                <a:srgbClr val="5E9EFF"/>
              </a:gs>
              <a:gs pos="39999">
                <a:srgbClr val="85C2FF"/>
              </a:gs>
              <a:gs pos="70000">
                <a:srgbClr val="C4D6EB"/>
              </a:gs>
              <a:gs pos="100000">
                <a:srgbClr val="FFEBFA"/>
              </a:gs>
            </a:gsLst>
            <a:lin ang="5400000" scaled="0"/>
          </a:gradFill>
        </p:spPr>
        <p:txBody>
          <a:bodyPr>
            <a:normAutofit fontScale="90000"/>
          </a:bodyPr>
          <a:lstStyle/>
          <a:p>
            <a:r>
              <a:rPr lang="ru-RU" b="1" dirty="0" smtClean="0">
                <a:solidFill>
                  <a:srgbClr val="663300"/>
                </a:solidFill>
              </a:rPr>
              <a:t>Антропометрические показатели</a:t>
            </a:r>
            <a:endParaRPr lang="ru-RU" b="1" dirty="0">
              <a:solidFill>
                <a:srgbClr val="663300"/>
              </a:solidFill>
            </a:endParaRPr>
          </a:p>
        </p:txBody>
      </p:sp>
      <p:sp>
        <p:nvSpPr>
          <p:cNvPr id="4" name="Подзаголовок 3"/>
          <p:cNvSpPr>
            <a:spLocks noGrp="1"/>
          </p:cNvSpPr>
          <p:nvPr>
            <p:ph type="subTitle" idx="1"/>
          </p:nvPr>
        </p:nvSpPr>
        <p:spPr>
          <a:xfrm>
            <a:off x="0" y="714356"/>
            <a:ext cx="9144000" cy="6143644"/>
          </a:xfrm>
          <a:gradFill>
            <a:gsLst>
              <a:gs pos="0">
                <a:srgbClr val="5E9EFF"/>
              </a:gs>
              <a:gs pos="39999">
                <a:srgbClr val="85C2FF"/>
              </a:gs>
              <a:gs pos="70000">
                <a:srgbClr val="C4D6EB"/>
              </a:gs>
              <a:gs pos="100000">
                <a:srgbClr val="FFEBFA"/>
              </a:gs>
            </a:gsLst>
            <a:lin ang="5400000" scaled="0"/>
          </a:gradFill>
        </p:spPr>
        <p:txBody>
          <a:bodyPr>
            <a:normAutofit fontScale="77500" lnSpcReduction="20000"/>
          </a:bodyPr>
          <a:lstStyle/>
          <a:p>
            <a:pPr algn="l"/>
            <a:r>
              <a:rPr lang="ru-RU" b="1" i="1" dirty="0" smtClean="0">
                <a:solidFill>
                  <a:schemeClr val="bg1"/>
                </a:solidFill>
              </a:rPr>
              <a:t>Основные:</a:t>
            </a:r>
            <a:r>
              <a:rPr lang="ru-RU" dirty="0" smtClean="0">
                <a:solidFill>
                  <a:schemeClr val="bg1"/>
                </a:solidFill>
              </a:rPr>
              <a:t> рост стоя, масса тела, окружность грудной клетки, сила кистей и становая сила (</a:t>
            </a:r>
            <a:r>
              <a:rPr lang="ru-RU" dirty="0" err="1" smtClean="0">
                <a:solidFill>
                  <a:schemeClr val="bg1"/>
                </a:solidFill>
              </a:rPr>
              <a:t>сила</a:t>
            </a:r>
            <a:r>
              <a:rPr lang="ru-RU" dirty="0" smtClean="0">
                <a:solidFill>
                  <a:schemeClr val="bg1"/>
                </a:solidFill>
              </a:rPr>
              <a:t> мышц спины). </a:t>
            </a:r>
          </a:p>
          <a:p>
            <a:pPr algn="l"/>
            <a:r>
              <a:rPr lang="ru-RU" b="1" i="1" dirty="0" smtClean="0">
                <a:solidFill>
                  <a:schemeClr val="bg1"/>
                </a:solidFill>
              </a:rPr>
              <a:t>Дополнительные:</a:t>
            </a:r>
            <a:r>
              <a:rPr lang="ru-RU" dirty="0" smtClean="0">
                <a:solidFill>
                  <a:schemeClr val="bg1"/>
                </a:solidFill>
              </a:rPr>
              <a:t> рост сидя, окружность шеи, талии, живота, бедра, голени, размер плеча, длина рук и др.</a:t>
            </a:r>
          </a:p>
          <a:p>
            <a:r>
              <a:rPr lang="ru-RU" b="1" dirty="0" smtClean="0">
                <a:solidFill>
                  <a:schemeClr val="bg1"/>
                </a:solidFill>
              </a:rPr>
              <a:t>Антропометрические индексы</a:t>
            </a:r>
          </a:p>
          <a:p>
            <a:r>
              <a:rPr lang="ru-RU" b="1" i="1" dirty="0" smtClean="0">
                <a:solidFill>
                  <a:schemeClr val="bg1"/>
                </a:solidFill>
              </a:rPr>
              <a:t>Индекс </a:t>
            </a:r>
            <a:r>
              <a:rPr lang="ru-RU" b="1" i="1" dirty="0" err="1" smtClean="0">
                <a:solidFill>
                  <a:schemeClr val="bg1"/>
                </a:solidFill>
              </a:rPr>
              <a:t>Брока-Брукша</a:t>
            </a:r>
            <a:r>
              <a:rPr lang="ru-RU" dirty="0" smtClean="0">
                <a:solidFill>
                  <a:schemeClr val="bg1"/>
                </a:solidFill>
              </a:rPr>
              <a:t>:</a:t>
            </a:r>
          </a:p>
          <a:p>
            <a:r>
              <a:rPr lang="ru-RU" dirty="0" smtClean="0">
                <a:solidFill>
                  <a:schemeClr val="bg1"/>
                </a:solidFill>
              </a:rPr>
              <a:t>при росте от 155 до 165 нормальный вес тела = длина тела (в см) – 100, </a:t>
            </a:r>
          </a:p>
          <a:p>
            <a:r>
              <a:rPr lang="ru-RU" dirty="0" smtClean="0">
                <a:solidFill>
                  <a:schemeClr val="bg1"/>
                </a:solidFill>
              </a:rPr>
              <a:t>при росте 165-175: вес = длина тела (в см) - 105, </a:t>
            </a:r>
          </a:p>
          <a:p>
            <a:r>
              <a:rPr lang="ru-RU" dirty="0" smtClean="0">
                <a:solidFill>
                  <a:schemeClr val="bg1"/>
                </a:solidFill>
              </a:rPr>
              <a:t>при росте 175 и выше: вес = длина тела (в см) - 110. </a:t>
            </a:r>
          </a:p>
          <a:p>
            <a:r>
              <a:rPr lang="ru-RU" dirty="0" smtClean="0">
                <a:solidFill>
                  <a:schemeClr val="bg1"/>
                </a:solidFill>
              </a:rPr>
              <a:t>Все отклонения в сторону увеличения или уменьшения считаются избытком или недостатком веса.</a:t>
            </a:r>
          </a:p>
          <a:p>
            <a:r>
              <a:rPr lang="ru-RU" b="1" i="1" dirty="0" err="1" smtClean="0">
                <a:solidFill>
                  <a:schemeClr val="bg1"/>
                </a:solidFill>
              </a:rPr>
              <a:t>Весо-ростовой</a:t>
            </a:r>
            <a:r>
              <a:rPr lang="ru-RU" b="1" i="1" dirty="0" smtClean="0">
                <a:solidFill>
                  <a:schemeClr val="bg1"/>
                </a:solidFill>
              </a:rPr>
              <a:t> индекс </a:t>
            </a:r>
            <a:r>
              <a:rPr lang="ru-RU" b="1" i="1" dirty="0" err="1" smtClean="0">
                <a:solidFill>
                  <a:schemeClr val="bg1"/>
                </a:solidFill>
              </a:rPr>
              <a:t>Кетле</a:t>
            </a:r>
            <a:r>
              <a:rPr lang="ru-RU" dirty="0" smtClean="0">
                <a:solidFill>
                  <a:schemeClr val="bg1"/>
                </a:solidFill>
              </a:rPr>
              <a:t>: вес тела (в г) : на рост (в см). </a:t>
            </a:r>
          </a:p>
          <a:p>
            <a:r>
              <a:rPr lang="ru-RU" dirty="0" smtClean="0">
                <a:solidFill>
                  <a:schemeClr val="bg1"/>
                </a:solidFill>
              </a:rPr>
              <a:t>Нормальным считается вес, когда на 1 см роста приходится </a:t>
            </a:r>
          </a:p>
          <a:p>
            <a:r>
              <a:rPr lang="ru-RU" dirty="0" smtClean="0">
                <a:solidFill>
                  <a:schemeClr val="bg1"/>
                </a:solidFill>
              </a:rPr>
              <a:t>у мужчин 350-400 г, </a:t>
            </a:r>
          </a:p>
          <a:p>
            <a:r>
              <a:rPr lang="ru-RU" dirty="0" smtClean="0">
                <a:solidFill>
                  <a:schemeClr val="bg1"/>
                </a:solidFill>
              </a:rPr>
              <a:t>у женщин 325-375 г.</a:t>
            </a:r>
          </a:p>
          <a:p>
            <a:r>
              <a:rPr lang="ru-RU" b="1" i="1" dirty="0" smtClean="0">
                <a:solidFill>
                  <a:schemeClr val="bg1"/>
                </a:solidFill>
              </a:rPr>
              <a:t>Жизненный индекс</a:t>
            </a:r>
            <a:r>
              <a:rPr lang="ru-RU" dirty="0" smtClean="0">
                <a:solidFill>
                  <a:schemeClr val="bg1"/>
                </a:solidFill>
              </a:rPr>
              <a:t>: ЖЕЛ (в мл) : вес (в кг). </a:t>
            </a:r>
          </a:p>
          <a:p>
            <a:r>
              <a:rPr lang="ru-RU" dirty="0" smtClean="0">
                <a:solidFill>
                  <a:schemeClr val="bg1"/>
                </a:solidFill>
              </a:rPr>
              <a:t>Средняя величина для мужчин – 65-70 мл/кг, для женщин – 75-80 мл/кг.</a:t>
            </a:r>
          </a:p>
          <a:p>
            <a:r>
              <a:rPr lang="ru-RU" dirty="0" smtClean="0">
                <a:solidFill>
                  <a:schemeClr val="bg1"/>
                </a:solidFill>
              </a:rPr>
              <a:t>У гармонично физически развитого человека все индексы в пределах нормы, </a:t>
            </a:r>
          </a:p>
          <a:p>
            <a:r>
              <a:rPr lang="ru-RU" dirty="0" smtClean="0">
                <a:solidFill>
                  <a:schemeClr val="bg1"/>
                </a:solidFill>
              </a:rPr>
              <a:t>у спортсменов - могут быть несколько выше.</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8488C4"/>
              </a:gs>
              <a:gs pos="53000">
                <a:srgbClr val="D4DEFF"/>
              </a:gs>
              <a:gs pos="83000">
                <a:srgbClr val="D4DEFF"/>
              </a:gs>
              <a:gs pos="100000">
                <a:srgbClr val="96AB94"/>
              </a:gs>
            </a:gsLst>
            <a:lin ang="5400000" scaled="0"/>
          </a:gradFill>
        </p:spPr>
        <p:txBody>
          <a:bodyPr>
            <a:normAutofit/>
          </a:bodyPr>
          <a:lstStyle/>
          <a:p>
            <a:r>
              <a:rPr lang="ru-RU" sz="3600" b="1" i="1" dirty="0" smtClean="0">
                <a:solidFill>
                  <a:srgbClr val="663300"/>
                </a:solidFill>
              </a:rPr>
              <a:t>Показатели сердечно-сосудистой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8488C4"/>
              </a:gs>
              <a:gs pos="53000">
                <a:srgbClr val="D4DEFF"/>
              </a:gs>
              <a:gs pos="83000">
                <a:srgbClr val="D4DEFF"/>
              </a:gs>
              <a:gs pos="100000">
                <a:srgbClr val="96AB94"/>
              </a:gs>
            </a:gsLst>
            <a:lin ang="5400000" scaled="0"/>
          </a:gradFill>
        </p:spPr>
        <p:txBody>
          <a:bodyPr>
            <a:normAutofit fontScale="77500" lnSpcReduction="20000"/>
          </a:bodyPr>
          <a:lstStyle/>
          <a:p>
            <a:pPr>
              <a:buNone/>
            </a:pPr>
            <a:r>
              <a:rPr lang="ru-RU" b="1" dirty="0" smtClean="0"/>
              <a:t>Частота сердечных сокращений (пульс) </a:t>
            </a:r>
            <a:r>
              <a:rPr lang="ru-RU" dirty="0" smtClean="0"/>
              <a:t>в покое у взрослого мужчины 70-75 ударов в минуту, у женщины – 75-80. </a:t>
            </a:r>
          </a:p>
          <a:p>
            <a:pPr>
              <a:buNone/>
            </a:pPr>
            <a:r>
              <a:rPr lang="ru-RU" dirty="0" smtClean="0"/>
              <a:t>У физически тренированных людей частота пульса значительно реже – 60 и менее, а у тренированных спортсменов, особенно в видах спорта на выносливость – 40-50 и менее (</a:t>
            </a:r>
            <a:r>
              <a:rPr lang="ru-RU" dirty="0" err="1" smtClean="0"/>
              <a:t>экономизация</a:t>
            </a:r>
            <a:r>
              <a:rPr lang="ru-RU" dirty="0" smtClean="0"/>
              <a:t> работы сердца). </a:t>
            </a:r>
          </a:p>
          <a:p>
            <a:pPr>
              <a:buNone/>
            </a:pPr>
            <a:r>
              <a:rPr lang="ru-RU" dirty="0" smtClean="0"/>
              <a:t>ЧСС в покое зависит от пола, возраста, позы. </a:t>
            </a:r>
          </a:p>
          <a:p>
            <a:pPr>
              <a:buNone/>
            </a:pPr>
            <a:r>
              <a:rPr lang="ru-RU" dirty="0" smtClean="0"/>
              <a:t>Пульс можно подсчитывать на лучевой, височной, сонной артерии, в области сердечного толчка. </a:t>
            </a:r>
          </a:p>
          <a:p>
            <a:pPr>
              <a:buNone/>
            </a:pPr>
            <a:r>
              <a:rPr lang="ru-RU" dirty="0" smtClean="0"/>
              <a:t>Пульс  в норме в покое у здорового человека должен быть ритмичным, без перебоев, хорошего наполнения и напряжения. </a:t>
            </a:r>
          </a:p>
          <a:p>
            <a:pPr>
              <a:buNone/>
            </a:pPr>
            <a:r>
              <a:rPr lang="ru-RU" dirty="0" smtClean="0"/>
              <a:t>Ритмичным пульс считается, если количество ударов за 10 сек. не будет отличаться более чем на один удар от предыдущего подсчета за такой же период времени. </a:t>
            </a:r>
          </a:p>
          <a:p>
            <a:pPr>
              <a:buNone/>
            </a:pPr>
            <a:r>
              <a:rPr lang="ru-RU" dirty="0" smtClean="0"/>
              <a:t>Пульс после физических нагрузок учащается, – чем больше нагрузка, тем чаще сокращается сердце. Этим обеспечивается кровоснабжение работающих мышц. </a:t>
            </a:r>
          </a:p>
          <a:p>
            <a:pPr>
              <a:buNone/>
            </a:pPr>
            <a:r>
              <a:rPr lang="ru-RU" dirty="0" smtClean="0"/>
              <a:t>После физических нагрузок у здорового человека пульс приходит в исходное состояние через 5-10 минут, замедленное восстановление пульса указывает на чрезмерность нагрузки.</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8488C4"/>
              </a:gs>
              <a:gs pos="53000">
                <a:srgbClr val="D4DEFF"/>
              </a:gs>
              <a:gs pos="83000">
                <a:srgbClr val="D4DEFF"/>
              </a:gs>
              <a:gs pos="100000">
                <a:srgbClr val="96AB94"/>
              </a:gs>
            </a:gsLst>
            <a:lin ang="5400000" scaled="0"/>
          </a:gradFill>
        </p:spPr>
        <p:txBody>
          <a:bodyPr>
            <a:normAutofit/>
          </a:bodyPr>
          <a:lstStyle/>
          <a:p>
            <a:r>
              <a:rPr lang="ru-RU" sz="3600" b="1" i="1" dirty="0" smtClean="0">
                <a:solidFill>
                  <a:srgbClr val="663300"/>
                </a:solidFill>
              </a:rPr>
              <a:t>Показатели сердечно-сосудистой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8488C4"/>
              </a:gs>
              <a:gs pos="53000">
                <a:srgbClr val="D4DEFF"/>
              </a:gs>
              <a:gs pos="83000">
                <a:srgbClr val="D4DEFF"/>
              </a:gs>
              <a:gs pos="100000">
                <a:srgbClr val="96AB94"/>
              </a:gs>
            </a:gsLst>
            <a:lin ang="5400000" scaled="0"/>
          </a:gradFill>
        </p:spPr>
        <p:txBody>
          <a:bodyPr>
            <a:normAutofit fontScale="92500" lnSpcReduction="20000"/>
          </a:bodyPr>
          <a:lstStyle/>
          <a:p>
            <a:pPr algn="ctr">
              <a:buNone/>
            </a:pPr>
            <a:r>
              <a:rPr lang="ru-RU" b="1" dirty="0" smtClean="0"/>
              <a:t>Орто - и клиностатическая пробы </a:t>
            </a:r>
          </a:p>
          <a:p>
            <a:pPr>
              <a:buNone/>
            </a:pPr>
            <a:r>
              <a:rPr lang="ru-RU" b="1" i="1" dirty="0" smtClean="0"/>
              <a:t>Ортостатическая проба:</a:t>
            </a:r>
          </a:p>
          <a:p>
            <a:pPr>
              <a:buNone/>
            </a:pPr>
            <a:r>
              <a:rPr lang="ru-RU" dirty="0" smtClean="0"/>
              <a:t>Человек лежит на кушетке 5 минут, затем подсчитывает пульс, после чего встает и вновь подсчитывает пульс (переход из положения лежа в положение стоя). </a:t>
            </a:r>
          </a:p>
          <a:p>
            <a:pPr>
              <a:buNone/>
            </a:pPr>
            <a:r>
              <a:rPr lang="ru-RU" dirty="0" smtClean="0"/>
              <a:t>В норме - </a:t>
            </a:r>
            <a:r>
              <a:rPr lang="ru-RU" b="1" i="1" dirty="0" smtClean="0"/>
              <a:t>учащение </a:t>
            </a:r>
            <a:r>
              <a:rPr lang="ru-RU" dirty="0" smtClean="0"/>
              <a:t>пульса на 10-12 уд/мин. </a:t>
            </a:r>
          </a:p>
          <a:p>
            <a:pPr>
              <a:buNone/>
            </a:pPr>
            <a:r>
              <a:rPr lang="ru-RU" dirty="0" smtClean="0"/>
              <a:t>учащение до 18 уд/мин – удовлетворительная реакция,</a:t>
            </a:r>
          </a:p>
          <a:p>
            <a:pPr>
              <a:buNone/>
            </a:pPr>
            <a:r>
              <a:rPr lang="ru-RU" dirty="0" smtClean="0"/>
              <a:t>учащение более 20 уд/мин – неудовлетворительная. </a:t>
            </a:r>
          </a:p>
          <a:p>
            <a:pPr>
              <a:buNone/>
            </a:pPr>
            <a:r>
              <a:rPr lang="ru-RU" dirty="0" smtClean="0"/>
              <a:t>Такое увеличение пульса указывает на недостаточную нервную регуляцию сердечно-сосудистой системы. </a:t>
            </a:r>
          </a:p>
          <a:p>
            <a:pPr>
              <a:buNone/>
            </a:pPr>
            <a:r>
              <a:rPr lang="ru-RU" b="1" i="1" dirty="0" smtClean="0"/>
              <a:t>Клиностатическая проба:</a:t>
            </a:r>
            <a:r>
              <a:rPr lang="ru-RU" dirty="0" smtClean="0"/>
              <a:t> переход из положения стоя в положение лежа. </a:t>
            </a:r>
          </a:p>
          <a:p>
            <a:pPr>
              <a:buNone/>
            </a:pPr>
            <a:r>
              <a:rPr lang="ru-RU" dirty="0" smtClean="0"/>
              <a:t>В норме - </a:t>
            </a:r>
            <a:r>
              <a:rPr lang="ru-RU" b="1" i="1" dirty="0" smtClean="0"/>
              <a:t>урежение</a:t>
            </a:r>
            <a:r>
              <a:rPr lang="ru-RU" dirty="0" smtClean="0"/>
              <a:t> пульса на 4-6 уд/мин. </a:t>
            </a:r>
          </a:p>
          <a:p>
            <a:pPr>
              <a:buNone/>
            </a:pPr>
            <a:r>
              <a:rPr lang="ru-RU" dirty="0" smtClean="0"/>
              <a:t>Более выраженное замедление пульса указывает на повышенный тонус вегетативной нервной системы.</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8488C4"/>
              </a:gs>
              <a:gs pos="53000">
                <a:srgbClr val="D4DEFF"/>
              </a:gs>
              <a:gs pos="83000">
                <a:srgbClr val="D4DEFF"/>
              </a:gs>
              <a:gs pos="100000">
                <a:srgbClr val="96AB94"/>
              </a:gs>
            </a:gsLst>
            <a:lin ang="5400000" scaled="0"/>
          </a:gradFill>
        </p:spPr>
        <p:txBody>
          <a:bodyPr>
            <a:normAutofit/>
          </a:bodyPr>
          <a:lstStyle/>
          <a:p>
            <a:r>
              <a:rPr lang="ru-RU" sz="3600" b="1" i="1" dirty="0" smtClean="0">
                <a:solidFill>
                  <a:srgbClr val="663300"/>
                </a:solidFill>
              </a:rPr>
              <a:t>Показатели сердечно-сосудистой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8488C4"/>
              </a:gs>
              <a:gs pos="53000">
                <a:srgbClr val="D4DEFF"/>
              </a:gs>
              <a:gs pos="83000">
                <a:srgbClr val="D4DEFF"/>
              </a:gs>
              <a:gs pos="100000">
                <a:srgbClr val="96AB94"/>
              </a:gs>
            </a:gsLst>
            <a:lin ang="5400000" scaled="0"/>
          </a:gradFill>
        </p:spPr>
        <p:txBody>
          <a:bodyPr>
            <a:normAutofit fontScale="85000" lnSpcReduction="20000"/>
          </a:bodyPr>
          <a:lstStyle/>
          <a:p>
            <a:pPr algn="ctr">
              <a:buNone/>
            </a:pPr>
            <a:r>
              <a:rPr lang="ru-RU" b="1" i="1" dirty="0" smtClean="0"/>
              <a:t>Проба </a:t>
            </a:r>
            <a:r>
              <a:rPr lang="ru-RU" b="1" i="1" dirty="0" err="1" smtClean="0"/>
              <a:t>Руффье</a:t>
            </a:r>
            <a:r>
              <a:rPr lang="ru-RU" b="1" dirty="0" smtClean="0"/>
              <a:t> </a:t>
            </a:r>
          </a:p>
          <a:p>
            <a:pPr>
              <a:buNone/>
            </a:pPr>
            <a:r>
              <a:rPr lang="ru-RU" i="1" dirty="0" smtClean="0"/>
              <a:t>В основе </a:t>
            </a:r>
            <a:r>
              <a:rPr lang="ru-RU" dirty="0" smtClean="0"/>
              <a:t>- количественная оценка реакции пульса на кратковременную нагрузку и скорости его срочного восстановления.</a:t>
            </a:r>
          </a:p>
          <a:p>
            <a:pPr>
              <a:buNone/>
            </a:pPr>
            <a:r>
              <a:rPr lang="ru-RU" i="1" dirty="0" smtClean="0"/>
              <a:t>Методика проведения: </a:t>
            </a:r>
            <a:r>
              <a:rPr lang="ru-RU" dirty="0" smtClean="0"/>
              <a:t>После 5 минут пребывания в положении сидя у испытуемого за отрезок времени 10 секунд подсчитывают ЧСС и полученный результат умножают на 6 для приведения к минутному исчислению частоты пульса (Р0). </a:t>
            </a:r>
          </a:p>
          <a:p>
            <a:pPr>
              <a:buNone/>
            </a:pPr>
            <a:r>
              <a:rPr lang="ru-RU" dirty="0" smtClean="0"/>
              <a:t>Затем он выполняет 30 приседаний за 30 секунд, после чего в положении сидя у него в течение первых 10 секунд восстановления вновь регистрируют ЧСС (Р1). </a:t>
            </a:r>
          </a:p>
          <a:p>
            <a:pPr>
              <a:buNone/>
            </a:pPr>
            <a:r>
              <a:rPr lang="ru-RU" dirty="0" smtClean="0"/>
              <a:t>Третье измерение производят аналогичным образом в конце первой минуты восстановления (Р2).</a:t>
            </a:r>
          </a:p>
          <a:p>
            <a:pPr>
              <a:buNone/>
            </a:pPr>
            <a:r>
              <a:rPr lang="ru-RU" i="1" dirty="0" smtClean="0"/>
              <a:t>Расчет индекса </a:t>
            </a:r>
            <a:r>
              <a:rPr lang="ru-RU" i="1" dirty="0" err="1" smtClean="0"/>
              <a:t>Руффье</a:t>
            </a:r>
            <a:r>
              <a:rPr lang="ru-RU" dirty="0" smtClean="0"/>
              <a:t>: </a:t>
            </a:r>
            <a:r>
              <a:rPr lang="ru-RU" i="1" dirty="0" smtClean="0"/>
              <a:t>ИР</a:t>
            </a:r>
            <a:r>
              <a:rPr lang="ru-RU" dirty="0" smtClean="0"/>
              <a:t> = (Р0 + Р1 + Р2 – 200) : 10.</a:t>
            </a:r>
          </a:p>
          <a:p>
            <a:pPr>
              <a:buNone/>
            </a:pPr>
            <a:r>
              <a:rPr lang="ru-RU" i="1" dirty="0" smtClean="0"/>
              <a:t>Принципы оценки:</a:t>
            </a:r>
            <a:r>
              <a:rPr lang="ru-RU" dirty="0" smtClean="0"/>
              <a:t> ИР &lt; 0 – отлично; ИР 0-5 – хорошо; ИР 6-10 – посредственно; ИР 11-15 – слабо; ИР &gt; 15 – неудовлетворительно.</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8488C4"/>
              </a:gs>
              <a:gs pos="53000">
                <a:srgbClr val="D4DEFF"/>
              </a:gs>
              <a:gs pos="83000">
                <a:srgbClr val="D4DEFF"/>
              </a:gs>
              <a:gs pos="100000">
                <a:srgbClr val="96AB94"/>
              </a:gs>
            </a:gsLst>
            <a:lin ang="5400000" scaled="0"/>
          </a:gradFill>
        </p:spPr>
        <p:txBody>
          <a:bodyPr>
            <a:normAutofit/>
          </a:bodyPr>
          <a:lstStyle/>
          <a:p>
            <a:r>
              <a:rPr lang="ru-RU" sz="3600" b="1" i="1" dirty="0" smtClean="0">
                <a:solidFill>
                  <a:srgbClr val="663300"/>
                </a:solidFill>
              </a:rPr>
              <a:t>Показатели сердечно-сосудистой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8488C4"/>
              </a:gs>
              <a:gs pos="53000">
                <a:srgbClr val="D4DEFF"/>
              </a:gs>
              <a:gs pos="83000">
                <a:srgbClr val="D4DEFF"/>
              </a:gs>
              <a:gs pos="100000">
                <a:srgbClr val="96AB94"/>
              </a:gs>
            </a:gsLst>
            <a:lin ang="5400000" scaled="0"/>
          </a:gradFill>
        </p:spPr>
        <p:txBody>
          <a:bodyPr>
            <a:normAutofit fontScale="70000" lnSpcReduction="20000"/>
          </a:bodyPr>
          <a:lstStyle/>
          <a:p>
            <a:pPr algn="ctr">
              <a:buNone/>
            </a:pPr>
            <a:r>
              <a:rPr lang="ru-RU" b="1" dirty="0" smtClean="0"/>
              <a:t>Артериальное давление </a:t>
            </a:r>
          </a:p>
          <a:p>
            <a:r>
              <a:rPr lang="ru-RU" dirty="0" smtClean="0"/>
              <a:t>максимальное (систолическое): 90-130 мм </a:t>
            </a:r>
            <a:r>
              <a:rPr lang="ru-RU" dirty="0" err="1" smtClean="0"/>
              <a:t>рт</a:t>
            </a:r>
            <a:r>
              <a:rPr lang="ru-RU" dirty="0" smtClean="0"/>
              <a:t> </a:t>
            </a:r>
            <a:r>
              <a:rPr lang="ru-RU" dirty="0" err="1" smtClean="0"/>
              <a:t>ст</a:t>
            </a:r>
            <a:r>
              <a:rPr lang="ru-RU" dirty="0" smtClean="0"/>
              <a:t>,</a:t>
            </a:r>
          </a:p>
          <a:p>
            <a:r>
              <a:rPr lang="ru-RU" dirty="0" smtClean="0"/>
              <a:t>минимальное (</a:t>
            </a:r>
            <a:r>
              <a:rPr lang="ru-RU" dirty="0" err="1" smtClean="0"/>
              <a:t>диастолическое</a:t>
            </a:r>
            <a:r>
              <a:rPr lang="ru-RU" dirty="0" smtClean="0"/>
              <a:t>): 60-90 мм </a:t>
            </a:r>
            <a:r>
              <a:rPr lang="ru-RU" dirty="0" err="1" smtClean="0"/>
              <a:t>рт</a:t>
            </a:r>
            <a:r>
              <a:rPr lang="ru-RU" dirty="0" smtClean="0"/>
              <a:t> </a:t>
            </a:r>
            <a:r>
              <a:rPr lang="ru-RU" dirty="0" err="1" smtClean="0"/>
              <a:t>ст</a:t>
            </a:r>
            <a:r>
              <a:rPr lang="ru-RU" dirty="0" smtClean="0"/>
              <a:t>, </a:t>
            </a:r>
          </a:p>
          <a:p>
            <a:pPr>
              <a:buNone/>
            </a:pPr>
            <a:r>
              <a:rPr lang="ru-RU" dirty="0" smtClean="0"/>
              <a:t>У спортсменов, особенно в видах спорта на выносливость соответственно 90-100 и 50-70. </a:t>
            </a:r>
          </a:p>
          <a:p>
            <a:r>
              <a:rPr lang="ru-RU" dirty="0" smtClean="0"/>
              <a:t>пульсовое (разница между максимальным и минимальным ): 40-50 мм </a:t>
            </a:r>
            <a:r>
              <a:rPr lang="ru-RU" dirty="0" err="1" smtClean="0"/>
              <a:t>рт</a:t>
            </a:r>
            <a:r>
              <a:rPr lang="ru-RU" dirty="0" smtClean="0"/>
              <a:t> ст. </a:t>
            </a:r>
          </a:p>
          <a:p>
            <a:pPr>
              <a:buNone/>
            </a:pPr>
            <a:r>
              <a:rPr lang="ru-RU" dirty="0" smtClean="0"/>
              <a:t>      В начале физических нагрузок систолическое давление повышается, потом стабилизируется на определенном уровне. После прекращения работы (первые 10-15 сек.) снижается даже ниже исходного уровня, потом несколько повышается. </a:t>
            </a:r>
          </a:p>
          <a:p>
            <a:pPr>
              <a:buNone/>
            </a:pPr>
            <a:r>
              <a:rPr lang="ru-RU" dirty="0" smtClean="0"/>
              <a:t>      </a:t>
            </a:r>
            <a:r>
              <a:rPr lang="ru-RU" dirty="0" err="1" smtClean="0"/>
              <a:t>Диастолическое</a:t>
            </a:r>
            <a:r>
              <a:rPr lang="ru-RU" dirty="0" smtClean="0"/>
              <a:t> давление при легкой или умеренной нагрузке не изменяется или слегка снижается, а при напряженной тяжелой работе повышается на 5-10 мм </a:t>
            </a:r>
            <a:r>
              <a:rPr lang="ru-RU" dirty="0" err="1" smtClean="0"/>
              <a:t>рт</a:t>
            </a:r>
            <a:r>
              <a:rPr lang="ru-RU" dirty="0" smtClean="0"/>
              <a:t> ст.</a:t>
            </a:r>
          </a:p>
          <a:p>
            <a:pPr algn="ctr">
              <a:buNone/>
            </a:pPr>
            <a:r>
              <a:rPr lang="ru-RU" b="1" dirty="0" smtClean="0"/>
              <a:t>Индекс </a:t>
            </a:r>
            <a:r>
              <a:rPr lang="ru-RU" b="1" dirty="0" err="1" smtClean="0"/>
              <a:t>Кердо</a:t>
            </a:r>
            <a:r>
              <a:rPr lang="ru-RU" b="1" dirty="0" smtClean="0"/>
              <a:t> </a:t>
            </a:r>
          </a:p>
          <a:p>
            <a:pPr algn="ctr">
              <a:buNone/>
            </a:pPr>
            <a:r>
              <a:rPr lang="ru-RU" b="1" dirty="0" smtClean="0"/>
              <a:t>ИК = </a:t>
            </a:r>
            <a:r>
              <a:rPr lang="ru-RU" b="1" dirty="0" err="1" smtClean="0"/>
              <a:t>диастолическое</a:t>
            </a:r>
            <a:r>
              <a:rPr lang="ru-RU" b="1" dirty="0" smtClean="0"/>
              <a:t> давление : пульс</a:t>
            </a:r>
          </a:p>
          <a:p>
            <a:pPr>
              <a:buNone/>
            </a:pPr>
            <a:r>
              <a:rPr lang="ru-RU" dirty="0" smtClean="0"/>
              <a:t>В норме близок к 1.</a:t>
            </a:r>
          </a:p>
          <a:p>
            <a:pPr>
              <a:buNone/>
            </a:pPr>
            <a:r>
              <a:rPr lang="ru-RU" dirty="0" smtClean="0"/>
              <a:t>При нарушении нервной регуляции сердечно-сосудистой системы -больше или меньше 1.</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normAutofit/>
          </a:bodyPr>
          <a:lstStyle/>
          <a:p>
            <a:r>
              <a:rPr lang="ru-RU" sz="3600" b="1" i="1" dirty="0" smtClean="0">
                <a:solidFill>
                  <a:srgbClr val="663300"/>
                </a:solidFill>
              </a:rPr>
              <a:t>Показатели дыхательной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normAutofit/>
          </a:bodyPr>
          <a:lstStyle/>
          <a:p>
            <a:pPr>
              <a:buNone/>
            </a:pPr>
            <a:r>
              <a:rPr lang="ru-RU" b="1" dirty="0" smtClean="0"/>
              <a:t>Частота дыхания </a:t>
            </a:r>
            <a:r>
              <a:rPr lang="ru-RU" dirty="0" smtClean="0"/>
              <a:t>в норме в покое у взрослого человека 16-18 раз в минуту. </a:t>
            </a:r>
          </a:p>
          <a:p>
            <a:pPr>
              <a:buNone/>
            </a:pPr>
            <a:r>
              <a:rPr lang="ru-RU" dirty="0" smtClean="0"/>
              <a:t>Дыхание в покое - ритмичное, глубокое. </a:t>
            </a:r>
          </a:p>
          <a:p>
            <a:pPr>
              <a:buNone/>
            </a:pPr>
            <a:r>
              <a:rPr lang="ru-RU" dirty="0" smtClean="0"/>
              <a:t>Физическая нагрузка увеличивает размеры грудной клетки, ее подвижность, повышает частоту и глубину дыхания. </a:t>
            </a:r>
          </a:p>
          <a:p>
            <a:pPr>
              <a:buNone/>
            </a:pPr>
            <a:r>
              <a:rPr lang="ru-RU" b="1" dirty="0" smtClean="0"/>
              <a:t>Легочная вентиляция </a:t>
            </a:r>
            <a:r>
              <a:rPr lang="ru-RU" dirty="0" smtClean="0"/>
              <a:t>в покое 6-7 литров в минуту, при выполнении физических упражнений (бег, плавание и др.) повышается до 120-130 литров и более в минуту за счет увеличения частоты (в 3-4 раза) и глубины (в 5-6 раз) дыхания.</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normAutofit/>
          </a:bodyPr>
          <a:lstStyle/>
          <a:p>
            <a:r>
              <a:rPr lang="ru-RU" sz="3600" b="1" i="1" dirty="0" smtClean="0">
                <a:solidFill>
                  <a:srgbClr val="663300"/>
                </a:solidFill>
              </a:rPr>
              <a:t>Показатели дыхательной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normAutofit/>
          </a:bodyPr>
          <a:lstStyle/>
          <a:p>
            <a:pPr>
              <a:buNone/>
            </a:pPr>
            <a:r>
              <a:rPr lang="ru-RU" b="1" dirty="0" smtClean="0"/>
              <a:t>Жизненная емкость легких (ЖЕЛ) </a:t>
            </a:r>
            <a:r>
              <a:rPr lang="ru-RU" dirty="0" smtClean="0"/>
              <a:t>– объем воздуха, полученный при максимальном выдохе, сделанном после максимального вдоха. </a:t>
            </a:r>
          </a:p>
          <a:p>
            <a:pPr>
              <a:buNone/>
            </a:pPr>
            <a:r>
              <a:rPr lang="ru-RU" dirty="0" smtClean="0"/>
              <a:t>Величина ЖЕЛ зависит от пола, возраста, размера тела и физической подготовленности. </a:t>
            </a:r>
          </a:p>
          <a:p>
            <a:pPr>
              <a:buNone/>
            </a:pPr>
            <a:r>
              <a:rPr lang="ru-RU" dirty="0" smtClean="0"/>
              <a:t>В среднем у мужчин - 3,5-5 л, у женщин – 2,5-4 л.</a:t>
            </a:r>
          </a:p>
          <a:p>
            <a:pPr>
              <a:buNone/>
            </a:pPr>
            <a:r>
              <a:rPr lang="ru-RU" dirty="0" smtClean="0"/>
              <a:t>Измеряется с помощью спирометра - фактическая. </a:t>
            </a:r>
          </a:p>
          <a:p>
            <a:pPr>
              <a:buNone/>
            </a:pPr>
            <a:r>
              <a:rPr lang="ru-RU" dirty="0" smtClean="0"/>
              <a:t>Для оценки фактической ЖЕЛ, ее сравнивают с теоретически рассчитанной с учетом пола, возраста, роста, веса (должной).</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normAutofit/>
          </a:bodyPr>
          <a:lstStyle/>
          <a:p>
            <a:r>
              <a:rPr lang="ru-RU" sz="3600" b="1" i="1" dirty="0" smtClean="0">
                <a:solidFill>
                  <a:srgbClr val="663300"/>
                </a:solidFill>
              </a:rPr>
              <a:t>Показатели дыхательной системы</a:t>
            </a:r>
            <a:endParaRPr lang="ru-RU" sz="3600" dirty="0">
              <a:solidFill>
                <a:srgbClr val="663300"/>
              </a:solidFill>
            </a:endParaRPr>
          </a:p>
        </p:txBody>
      </p:sp>
      <p:sp>
        <p:nvSpPr>
          <p:cNvPr id="3" name="Содержимое 2"/>
          <p:cNvSpPr>
            <a:spLocks noGrp="1"/>
          </p:cNvSpPr>
          <p:nvPr>
            <p:ph idx="1"/>
          </p:nvPr>
        </p:nvSpPr>
        <p:spPr>
          <a:xfrm>
            <a:off x="0" y="785794"/>
            <a:ext cx="9144000" cy="6072206"/>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normAutofit fontScale="92500" lnSpcReduction="20000"/>
          </a:bodyPr>
          <a:lstStyle/>
          <a:p>
            <a:pPr algn="ctr">
              <a:buNone/>
            </a:pPr>
            <a:r>
              <a:rPr lang="ru-RU" b="1" dirty="0" err="1" smtClean="0"/>
              <a:t>Гипоксические</a:t>
            </a:r>
            <a:r>
              <a:rPr lang="ru-RU" b="1" dirty="0" smtClean="0"/>
              <a:t> пробы (</a:t>
            </a:r>
            <a:r>
              <a:rPr lang="ru-RU" b="1" dirty="0" err="1" smtClean="0"/>
              <a:t>пробы</a:t>
            </a:r>
            <a:r>
              <a:rPr lang="ru-RU" b="1" dirty="0" smtClean="0"/>
              <a:t> с задержкой дыхания)</a:t>
            </a:r>
          </a:p>
          <a:p>
            <a:pPr>
              <a:buFontTx/>
              <a:buChar char="-"/>
            </a:pPr>
            <a:r>
              <a:rPr lang="ru-RU" b="1" i="1" dirty="0" smtClean="0"/>
              <a:t>проба Штанге </a:t>
            </a:r>
          </a:p>
          <a:p>
            <a:pPr>
              <a:buNone/>
            </a:pPr>
            <a:r>
              <a:rPr lang="ru-RU" dirty="0" smtClean="0"/>
              <a:t>Сделать вдох, затем глубокий выдох и снова вдох, задержать дыхание, зажав нос большим и указательным пальцами; по секундомеру фиксируется время задержки дыхания.</a:t>
            </a:r>
          </a:p>
          <a:p>
            <a:pPr>
              <a:buNone/>
            </a:pPr>
            <a:r>
              <a:rPr lang="ru-RU" dirty="0" smtClean="0"/>
              <a:t>Норма – 40-60 сек. </a:t>
            </a:r>
          </a:p>
          <a:p>
            <a:pPr>
              <a:buNone/>
            </a:pPr>
            <a:r>
              <a:rPr lang="ru-RU" dirty="0" smtClean="0"/>
              <a:t>По мере тренированности время задержки дыхания увеличивается - 60-120 сек. </a:t>
            </a:r>
          </a:p>
          <a:p>
            <a:pPr>
              <a:buNone/>
            </a:pPr>
            <a:r>
              <a:rPr lang="ru-RU" dirty="0" smtClean="0"/>
              <a:t>При переутомлении и </a:t>
            </a:r>
            <a:r>
              <a:rPr lang="ru-RU" dirty="0" err="1" smtClean="0"/>
              <a:t>перетренированности</a:t>
            </a:r>
            <a:r>
              <a:rPr lang="ru-RU" dirty="0" smtClean="0"/>
              <a:t> – возможность задержать дыхание резко снижается.</a:t>
            </a:r>
          </a:p>
          <a:p>
            <a:pPr>
              <a:buFontTx/>
              <a:buChar char="-"/>
            </a:pPr>
            <a:r>
              <a:rPr lang="ru-RU" b="1" i="1" dirty="0" smtClean="0"/>
              <a:t>проба </a:t>
            </a:r>
            <a:r>
              <a:rPr lang="ru-RU" b="1" i="1" dirty="0" err="1" smtClean="0"/>
              <a:t>Генча</a:t>
            </a:r>
            <a:r>
              <a:rPr lang="ru-RU" b="1" i="1" dirty="0" smtClean="0"/>
              <a:t> </a:t>
            </a:r>
            <a:r>
              <a:rPr lang="ru-RU" dirty="0" smtClean="0"/>
              <a:t>(задержка дыхания на выдохе) </a:t>
            </a:r>
          </a:p>
          <a:p>
            <a:pPr>
              <a:buNone/>
            </a:pPr>
            <a:r>
              <a:rPr lang="ru-RU" dirty="0" smtClean="0"/>
              <a:t>Норма – 20-30 сек.</a:t>
            </a:r>
          </a:p>
          <a:p>
            <a:pPr>
              <a:buNone/>
            </a:pPr>
            <a:r>
              <a:rPr lang="ru-RU" dirty="0" smtClean="0"/>
              <a:t>Хорошо тренированные спортсмены - 60-90 сек. </a:t>
            </a:r>
          </a:p>
          <a:p>
            <a:pPr>
              <a:buNone/>
            </a:pPr>
            <a:r>
              <a:rPr lang="ru-RU" dirty="0" smtClean="0"/>
              <a:t>При переутомлении резко уменьшается.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285728"/>
            <a:ext cx="8229600" cy="6215106"/>
          </a:xfrm>
        </p:spPr>
        <p:txBody>
          <a:bodyPr>
            <a:noAutofit/>
          </a:bodyPr>
          <a:lstStyle/>
          <a:p>
            <a:pPr algn="ctr">
              <a:buNone/>
            </a:pPr>
            <a:r>
              <a:rPr lang="ru-RU" sz="3200" b="1" dirty="0" smtClean="0">
                <a:solidFill>
                  <a:schemeClr val="accent2">
                    <a:lumMod val="50000"/>
                  </a:schemeClr>
                </a:solidFill>
              </a:rPr>
              <a:t>К субъективным факторам относятся:</a:t>
            </a:r>
          </a:p>
          <a:p>
            <a:pPr>
              <a:buNone/>
            </a:pPr>
            <a:endParaRPr lang="ru-RU" sz="2800" dirty="0" smtClean="0"/>
          </a:p>
          <a:p>
            <a:pPr>
              <a:buNone/>
            </a:pPr>
            <a:endParaRPr lang="ru-RU" sz="2800" dirty="0" smtClean="0"/>
          </a:p>
          <a:p>
            <a:r>
              <a:rPr lang="ru-RU" sz="2800" b="1" dirty="0" smtClean="0"/>
              <a:t>Удовлетворение; </a:t>
            </a:r>
          </a:p>
          <a:p>
            <a:r>
              <a:rPr lang="ru-RU" sz="2800" b="1" dirty="0" smtClean="0"/>
              <a:t>Соответствие эстетическим вкусам;</a:t>
            </a:r>
          </a:p>
          <a:p>
            <a:r>
              <a:rPr lang="ru-RU" sz="2800" b="1" dirty="0" smtClean="0"/>
              <a:t>Понимание личной значимости занятий;</a:t>
            </a:r>
          </a:p>
          <a:p>
            <a:r>
              <a:rPr lang="ru-RU" sz="2800" b="1" dirty="0" smtClean="0"/>
              <a:t>Понимание значимости занятий для коллектива;</a:t>
            </a:r>
          </a:p>
          <a:p>
            <a:r>
              <a:rPr lang="ru-RU" sz="2800" b="1" dirty="0" smtClean="0"/>
              <a:t>Понимание общественной значимости занятий;</a:t>
            </a:r>
          </a:p>
          <a:p>
            <a:r>
              <a:rPr lang="ru-RU" sz="2800" b="1" dirty="0" smtClean="0"/>
              <a:t>Духовное обогащение;</a:t>
            </a:r>
          </a:p>
          <a:p>
            <a:r>
              <a:rPr lang="ru-RU" sz="2800" b="1" dirty="0" smtClean="0"/>
              <a:t>Развитие познавательных способностей.</a:t>
            </a:r>
            <a:endParaRPr lang="ru-RU" sz="2800" b="1"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794"/>
          </a:xfrm>
          <a:blipFill>
            <a:blip r:embed="rId3" cstate="print"/>
            <a:tile tx="0" ty="0" sx="100000" sy="100000" flip="none" algn="tl"/>
          </a:blipFill>
        </p:spPr>
        <p:txBody>
          <a:bodyPr>
            <a:normAutofit fontScale="90000"/>
          </a:bodyPr>
          <a:lstStyle/>
          <a:p>
            <a:r>
              <a:rPr lang="ru-RU" b="1" dirty="0" smtClean="0">
                <a:solidFill>
                  <a:srgbClr val="663300"/>
                </a:solidFill>
              </a:rPr>
              <a:t>Состояние нервно-мышечного аппарата </a:t>
            </a:r>
            <a:endParaRPr lang="ru-RU" b="1" dirty="0">
              <a:solidFill>
                <a:srgbClr val="663300"/>
              </a:solidFill>
            </a:endParaRPr>
          </a:p>
        </p:txBody>
      </p:sp>
      <p:sp>
        <p:nvSpPr>
          <p:cNvPr id="3" name="Содержимое 2"/>
          <p:cNvSpPr>
            <a:spLocks noGrp="1"/>
          </p:cNvSpPr>
          <p:nvPr>
            <p:ph idx="1"/>
          </p:nvPr>
        </p:nvSpPr>
        <p:spPr>
          <a:xfrm>
            <a:off x="0" y="785794"/>
            <a:ext cx="9144000" cy="6072206"/>
          </a:xfrm>
          <a:blipFill>
            <a:blip r:embed="rId3" cstate="print"/>
            <a:tile tx="0" ty="0" sx="100000" sy="100000" flip="none" algn="tl"/>
          </a:blipFill>
        </p:spPr>
        <p:txBody>
          <a:bodyPr>
            <a:noAutofit/>
          </a:bodyPr>
          <a:lstStyle/>
          <a:p>
            <a:pPr algn="ctr">
              <a:buNone/>
            </a:pPr>
            <a:r>
              <a:rPr lang="ru-RU" sz="2200" b="1" dirty="0" err="1" smtClean="0"/>
              <a:t>Теппинг-тест</a:t>
            </a:r>
            <a:r>
              <a:rPr lang="ru-RU" sz="2200" b="1" dirty="0" smtClean="0"/>
              <a:t> </a:t>
            </a:r>
          </a:p>
          <a:p>
            <a:pPr>
              <a:buNone/>
            </a:pPr>
            <a:r>
              <a:rPr lang="ru-RU" sz="2200" dirty="0" smtClean="0"/>
              <a:t>лист бумаги, делят карандашом на 4 равных квадрата размером 6х10 см; сидя за столом, по команде начинают с максимальной частотой ставить точки на бумаге в течение 10 сек. После паузы в 20 сек. руку переносят на следующий квадрат, продолжая выполнять движения с максимальной частотой. После четырехкратного повторения по команде “стоп” работа прекращается. При подсчитывании точек, чтобы не ошибиться, карандаш ведут от точки к точке, не отрывая его от бумаги.</a:t>
            </a:r>
          </a:p>
          <a:p>
            <a:pPr>
              <a:buNone/>
            </a:pPr>
            <a:r>
              <a:rPr lang="ru-RU" sz="2200" dirty="0" smtClean="0"/>
              <a:t>Показателем функционального состояния нервно-мышечной системы является максимальная частота за первые 10 сек. и ее изменение в течение остальных трех 10-секундных периодов.</a:t>
            </a:r>
          </a:p>
          <a:p>
            <a:pPr>
              <a:buNone/>
            </a:pPr>
            <a:r>
              <a:rPr lang="ru-RU" sz="2200" dirty="0" smtClean="0"/>
              <a:t>Нормальная максимальная частота движения кисти у тренированных молодых людей – около 70 точек за 10 сек. (хорошее функциональное состояние двигательных центров ЦНС). </a:t>
            </a:r>
          </a:p>
          <a:p>
            <a:pPr>
              <a:buNone/>
            </a:pPr>
            <a:r>
              <a:rPr lang="ru-RU" sz="2200" dirty="0" smtClean="0"/>
              <a:t>Постепенно снижающаяся частота движений кисти - недостаточная функциональная устойчивость нервно-мышечного аппарата.</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285728"/>
          </a:xfrm>
        </p:spPr>
        <p:txBody>
          <a:bodyPr>
            <a:normAutofit fontScale="90000"/>
          </a:bodyPr>
          <a:lstStyle/>
          <a:p>
            <a:pPr algn="ctr"/>
            <a:r>
              <a:rPr lang="ru-RU" sz="3300" dirty="0" smtClean="0"/>
              <a:t/>
            </a:r>
            <a:br>
              <a:rPr lang="ru-RU" sz="3300" dirty="0" smtClean="0"/>
            </a:br>
            <a:r>
              <a:rPr lang="ru-RU" sz="2200" dirty="0" smtClean="0"/>
              <a:t> </a:t>
            </a:r>
            <a:br>
              <a:rPr lang="ru-RU" sz="2200" dirty="0" smtClean="0"/>
            </a:br>
            <a:r>
              <a:rPr lang="ru-RU" sz="3100" b="1" i="1" dirty="0" smtClean="0">
                <a:solidFill>
                  <a:srgbClr val="663300"/>
                </a:solidFill>
              </a:rPr>
              <a:t>Дневник самоконтроля </a:t>
            </a:r>
            <a:r>
              <a:rPr lang="ru-RU" sz="3100" i="1" dirty="0" smtClean="0">
                <a:solidFill>
                  <a:srgbClr val="663300"/>
                </a:solidFill>
              </a:rPr>
              <a:t>(вариант)</a:t>
            </a:r>
            <a:br>
              <a:rPr lang="ru-RU" sz="3100" i="1" dirty="0" smtClean="0">
                <a:solidFill>
                  <a:srgbClr val="663300"/>
                </a:solidFill>
              </a:rPr>
            </a:br>
            <a:endParaRPr lang="ru-RU" sz="3100" i="1" dirty="0">
              <a:solidFill>
                <a:srgbClr val="663300"/>
              </a:solidFill>
            </a:endParaRPr>
          </a:p>
        </p:txBody>
      </p:sp>
      <p:graphicFrame>
        <p:nvGraphicFramePr>
          <p:cNvPr id="5" name="Содержимое 4"/>
          <p:cNvGraphicFramePr>
            <a:graphicFrameLocks noGrp="1"/>
          </p:cNvGraphicFramePr>
          <p:nvPr>
            <p:ph idx="1"/>
          </p:nvPr>
        </p:nvGraphicFramePr>
        <p:xfrm>
          <a:off x="285720" y="642917"/>
          <a:ext cx="8501122" cy="6077413"/>
        </p:xfrm>
        <a:graphic>
          <a:graphicData uri="http://schemas.openxmlformats.org/drawingml/2006/table">
            <a:tbl>
              <a:tblPr firstRow="1" bandRow="1">
                <a:tableStyleId>{5C22544A-7EE6-4342-B048-85BDC9FD1C3A}</a:tableStyleId>
              </a:tblPr>
              <a:tblGrid>
                <a:gridCol w="5640168"/>
                <a:gridCol w="2860954"/>
              </a:tblGrid>
              <a:tr h="334858">
                <a:tc>
                  <a:txBody>
                    <a:bodyPr/>
                    <a:lstStyle/>
                    <a:p>
                      <a:pPr algn="ctr">
                        <a:lnSpc>
                          <a:spcPct val="150000"/>
                        </a:lnSpc>
                        <a:spcAft>
                          <a:spcPts val="0"/>
                        </a:spcAft>
                      </a:pPr>
                      <a:r>
                        <a:rPr lang="ru-RU" sz="1800" b="1" dirty="0">
                          <a:solidFill>
                            <a:schemeClr val="tx1"/>
                          </a:solidFill>
                          <a:latin typeface="Times New Roman"/>
                          <a:ea typeface="Times New Roman"/>
                        </a:rPr>
                        <a:t>Показатель</a:t>
                      </a:r>
                      <a:endParaRPr lang="ru-RU"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ru-RU" sz="1800" b="1" dirty="0" smtClean="0">
                          <a:solidFill>
                            <a:schemeClr val="tx1"/>
                          </a:solidFill>
                          <a:latin typeface="Times New Roman"/>
                          <a:ea typeface="Times New Roman"/>
                        </a:rPr>
                        <a:t>Дата, время дня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smtClean="0">
                          <a:solidFill>
                            <a:schemeClr val="tx1"/>
                          </a:solidFill>
                          <a:latin typeface="Times New Roman"/>
                          <a:ea typeface="Times New Roman"/>
                        </a:rPr>
                        <a:t>ЧСС (пульс) </a:t>
                      </a:r>
                      <a:r>
                        <a:rPr lang="ru-RU" sz="1400" b="1" dirty="0">
                          <a:solidFill>
                            <a:schemeClr val="tx1"/>
                          </a:solidFill>
                          <a:latin typeface="Times New Roman"/>
                          <a:ea typeface="Times New Roman"/>
                        </a:rPr>
                        <a:t>утром лежа, за 15с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smtClean="0">
                          <a:solidFill>
                            <a:schemeClr val="tx1"/>
                          </a:solidFill>
                          <a:latin typeface="Times New Roman"/>
                          <a:ea typeface="Times New Roman"/>
                        </a:rPr>
                        <a:t>ЧСС (пульс) </a:t>
                      </a:r>
                      <a:r>
                        <a:rPr lang="ru-RU" sz="1400" b="1" dirty="0">
                          <a:solidFill>
                            <a:schemeClr val="tx1"/>
                          </a:solidFill>
                          <a:latin typeface="Times New Roman"/>
                          <a:ea typeface="Times New Roman"/>
                        </a:rPr>
                        <a:t>утром стоя, за 15с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Разница пульса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Проба Штанге </a:t>
                      </a:r>
                      <a:r>
                        <a:rPr lang="ru-RU" sz="1400" b="1" dirty="0" smtClean="0">
                          <a:solidFill>
                            <a:schemeClr val="tx1"/>
                          </a:solidFill>
                          <a:latin typeface="Times New Roman"/>
                          <a:ea typeface="Times New Roman"/>
                        </a:rPr>
                        <a:t>или </a:t>
                      </a:r>
                      <a:r>
                        <a:rPr lang="ru-RU" sz="1400" b="1" dirty="0" err="1">
                          <a:solidFill>
                            <a:schemeClr val="tx1"/>
                          </a:solidFill>
                          <a:latin typeface="Times New Roman"/>
                          <a:ea typeface="Times New Roman"/>
                        </a:rPr>
                        <a:t>Генче</a:t>
                      </a:r>
                      <a:r>
                        <a:rPr lang="ru-RU" sz="1400" b="1" dirty="0">
                          <a:solidFill>
                            <a:schemeClr val="tx1"/>
                          </a:solidFill>
                          <a:latin typeface="Times New Roman"/>
                          <a:ea typeface="Times New Roman"/>
                        </a:rPr>
                        <a:t> (утром)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50 с </a:t>
                      </a:r>
                      <a:r>
                        <a:rPr lang="ru-RU" sz="1400" b="1" dirty="0" smtClean="0">
                          <a:solidFill>
                            <a:schemeClr val="tx1"/>
                          </a:solidFill>
                          <a:latin typeface="Times New Roman"/>
                          <a:ea typeface="Times New Roman"/>
                        </a:rPr>
                        <a:t>или </a:t>
                      </a:r>
                      <a:r>
                        <a:rPr lang="ru-RU" sz="1400" b="1" dirty="0">
                          <a:solidFill>
                            <a:schemeClr val="tx1"/>
                          </a:solidFill>
                          <a:latin typeface="Times New Roman"/>
                          <a:ea typeface="Times New Roman"/>
                        </a:rPr>
                        <a:t>20 с соответственно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smtClean="0">
                          <a:solidFill>
                            <a:schemeClr val="tx1"/>
                          </a:solidFill>
                          <a:latin typeface="Times New Roman"/>
                          <a:ea typeface="Times New Roman"/>
                        </a:rPr>
                        <a:t>Жалобы (в том числе болевые ощущения)</a:t>
                      </a:r>
                      <a:endParaRPr lang="ru-RU" sz="1400" b="1"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нет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Самочувствие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хорошее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Настроение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хорошее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Сон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хороший, 8,5 ч</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Аппетит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нормальный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Работоспособность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обычная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678">
                <a:tc>
                  <a:txBody>
                    <a:bodyPr/>
                    <a:lstStyle/>
                    <a:p>
                      <a:pPr algn="l">
                        <a:spcAft>
                          <a:spcPts val="0"/>
                        </a:spcAft>
                      </a:pPr>
                      <a:r>
                        <a:rPr lang="ru-RU" sz="1400" b="1" dirty="0">
                          <a:solidFill>
                            <a:schemeClr val="tx1"/>
                          </a:solidFill>
                          <a:latin typeface="Times New Roman"/>
                          <a:ea typeface="Times New Roman"/>
                        </a:rPr>
                        <a:t>Желание заниматься физической культурой или тренироваться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большое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Кистевая динамометрия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пр. 43 кг,  лев. 47 кг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Масса тела до тренировки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70,4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Масса тела после тренировки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69,8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Нарушение спортивного режима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не наблюдалось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17">
                <a:tc>
                  <a:txBody>
                    <a:bodyPr/>
                    <a:lstStyle/>
                    <a:p>
                      <a:pPr algn="l">
                        <a:lnSpc>
                          <a:spcPct val="150000"/>
                        </a:lnSpc>
                        <a:spcAft>
                          <a:spcPts val="0"/>
                        </a:spcAft>
                      </a:pPr>
                      <a:r>
                        <a:rPr lang="ru-RU" sz="1400" b="1" dirty="0">
                          <a:solidFill>
                            <a:schemeClr val="tx1"/>
                          </a:solidFill>
                          <a:latin typeface="Times New Roman"/>
                          <a:ea typeface="Times New Roman"/>
                        </a:rPr>
                        <a:t>Спортивные результаты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400" b="1" dirty="0">
                          <a:solidFill>
                            <a:schemeClr val="tx1"/>
                          </a:solidFill>
                          <a:latin typeface="Times New Roman"/>
                          <a:ea typeface="Times New Roman"/>
                        </a:rPr>
                        <a:t>растут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628632"/>
          </a:xfrm>
        </p:spPr>
        <p:txBody>
          <a:bodyPr>
            <a:normAutofit fontScale="90000"/>
          </a:bodyPr>
          <a:lstStyle/>
          <a:p>
            <a:r>
              <a:rPr lang="ru-RU" dirty="0" smtClean="0">
                <a:solidFill>
                  <a:srgbClr val="663300"/>
                </a:solidFill>
              </a:rPr>
              <a:t>Задания к контрольной точке № 3</a:t>
            </a:r>
            <a:endParaRPr lang="ru-RU" dirty="0">
              <a:solidFill>
                <a:srgbClr val="663300"/>
              </a:solidFill>
            </a:endParaRPr>
          </a:p>
        </p:txBody>
      </p:sp>
      <p:sp>
        <p:nvSpPr>
          <p:cNvPr id="3" name="Содержимое 2"/>
          <p:cNvSpPr>
            <a:spLocks noGrp="1"/>
          </p:cNvSpPr>
          <p:nvPr>
            <p:ph sz="quarter" idx="1"/>
          </p:nvPr>
        </p:nvSpPr>
        <p:spPr>
          <a:xfrm>
            <a:off x="285720" y="928670"/>
            <a:ext cx="8480328" cy="5715040"/>
          </a:xfrm>
        </p:spPr>
        <p:txBody>
          <a:bodyPr>
            <a:normAutofit fontScale="62500" lnSpcReduction="20000"/>
          </a:bodyPr>
          <a:lstStyle/>
          <a:p>
            <a:pPr>
              <a:buNone/>
            </a:pPr>
            <a:r>
              <a:rPr lang="ru-RU" b="1" dirty="0" smtClean="0"/>
              <a:t>Дать  определение понятию: </a:t>
            </a:r>
          </a:p>
          <a:p>
            <a:pPr>
              <a:buNone/>
            </a:pPr>
            <a:endParaRPr lang="ru-RU" b="1" dirty="0" smtClean="0"/>
          </a:p>
          <a:p>
            <a:pPr>
              <a:buNone/>
            </a:pPr>
            <a:r>
              <a:rPr lang="ru-RU" b="1" dirty="0" smtClean="0"/>
              <a:t>1. физическая культура – это …</a:t>
            </a:r>
          </a:p>
          <a:p>
            <a:pPr>
              <a:buNone/>
            </a:pPr>
            <a:r>
              <a:rPr lang="ru-RU" b="1" dirty="0" smtClean="0"/>
              <a:t>2. физической воспитание – это …</a:t>
            </a:r>
          </a:p>
          <a:p>
            <a:pPr>
              <a:buNone/>
            </a:pPr>
            <a:r>
              <a:rPr lang="ru-RU" b="1" dirty="0" smtClean="0"/>
              <a:t>3. Спорт – это …</a:t>
            </a:r>
          </a:p>
          <a:p>
            <a:pPr>
              <a:buNone/>
            </a:pPr>
            <a:r>
              <a:rPr lang="ru-RU" b="1" dirty="0" smtClean="0"/>
              <a:t>4. физическая подготовка – это …</a:t>
            </a:r>
          </a:p>
          <a:p>
            <a:pPr>
              <a:buNone/>
            </a:pPr>
            <a:r>
              <a:rPr lang="ru-RU" b="1" dirty="0" smtClean="0"/>
              <a:t>5. физическая подготовленность – это …</a:t>
            </a:r>
          </a:p>
          <a:p>
            <a:pPr>
              <a:buNone/>
            </a:pPr>
            <a:r>
              <a:rPr lang="ru-RU" b="1" dirty="0" smtClean="0"/>
              <a:t>6. физическое развитие – это …</a:t>
            </a:r>
          </a:p>
          <a:p>
            <a:pPr>
              <a:buNone/>
            </a:pPr>
            <a:r>
              <a:rPr lang="ru-RU" b="1" dirty="0" smtClean="0"/>
              <a:t>7. спортивная форма – это … </a:t>
            </a:r>
          </a:p>
          <a:p>
            <a:pPr>
              <a:buNone/>
            </a:pPr>
            <a:r>
              <a:rPr lang="ru-RU" b="1" dirty="0" smtClean="0"/>
              <a:t>8. физическое совершенство – это …</a:t>
            </a:r>
          </a:p>
          <a:p>
            <a:pPr>
              <a:buNone/>
            </a:pPr>
            <a:r>
              <a:rPr lang="ru-RU" b="1" dirty="0" smtClean="0"/>
              <a:t>9. Тренированность – это …</a:t>
            </a:r>
          </a:p>
          <a:p>
            <a:pPr>
              <a:buNone/>
            </a:pPr>
            <a:r>
              <a:rPr lang="ru-RU" b="1" dirty="0" smtClean="0"/>
              <a:t>10. здоровый образ жизни – это …</a:t>
            </a:r>
          </a:p>
          <a:p>
            <a:pPr>
              <a:buNone/>
            </a:pPr>
            <a:r>
              <a:rPr lang="ru-RU" b="1" dirty="0" smtClean="0"/>
              <a:t>11. лечебная физическая культура – это …</a:t>
            </a:r>
          </a:p>
          <a:p>
            <a:pPr>
              <a:buNone/>
            </a:pPr>
            <a:r>
              <a:rPr lang="ru-RU" b="1" dirty="0" smtClean="0"/>
              <a:t>12. адаптация – это …</a:t>
            </a:r>
          </a:p>
          <a:p>
            <a:pPr>
              <a:buNone/>
            </a:pPr>
            <a:r>
              <a:rPr lang="ru-RU" b="1" dirty="0" smtClean="0"/>
              <a:t>13. утомление – это …</a:t>
            </a:r>
          </a:p>
          <a:p>
            <a:pPr>
              <a:buNone/>
            </a:pPr>
            <a:r>
              <a:rPr lang="ru-RU" b="1" dirty="0" smtClean="0"/>
              <a:t>14. </a:t>
            </a:r>
            <a:r>
              <a:rPr lang="ru-RU" b="1" dirty="0" err="1" smtClean="0"/>
              <a:t>гипокенезия</a:t>
            </a:r>
            <a:r>
              <a:rPr lang="ru-RU" b="1" dirty="0" smtClean="0"/>
              <a:t> и гиподинамия – это …</a:t>
            </a:r>
          </a:p>
          <a:p>
            <a:pPr>
              <a:buNone/>
            </a:pPr>
            <a:r>
              <a:rPr lang="ru-RU" b="1" dirty="0" smtClean="0"/>
              <a:t>15. Здоровье – это …</a:t>
            </a:r>
          </a:p>
          <a:p>
            <a:pPr marL="514350" indent="-514350">
              <a:buNone/>
            </a:pPr>
            <a:r>
              <a:rPr lang="ru-RU" b="1" dirty="0" smtClean="0"/>
              <a:t>16.  подготовка спортсмена – это …</a:t>
            </a:r>
            <a:endParaRPr lang="ru-RU"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28600"/>
            <a:ext cx="8480328" cy="628632"/>
          </a:xfrm>
        </p:spPr>
        <p:txBody>
          <a:bodyPr>
            <a:normAutofit fontScale="90000"/>
          </a:bodyPr>
          <a:lstStyle/>
          <a:p>
            <a:pPr algn="ctr"/>
            <a:r>
              <a:rPr lang="ru-RU" b="1" dirty="0" smtClean="0">
                <a:solidFill>
                  <a:srgbClr val="663300"/>
                </a:solidFill>
              </a:rPr>
              <a:t>2 Вопрос </a:t>
            </a:r>
            <a:endParaRPr lang="ru-RU" b="1" dirty="0">
              <a:solidFill>
                <a:srgbClr val="663300"/>
              </a:solidFill>
            </a:endParaRPr>
          </a:p>
        </p:txBody>
      </p:sp>
      <p:sp>
        <p:nvSpPr>
          <p:cNvPr id="3" name="Содержимое 2"/>
          <p:cNvSpPr>
            <a:spLocks noGrp="1"/>
          </p:cNvSpPr>
          <p:nvPr>
            <p:ph sz="quarter" idx="1"/>
          </p:nvPr>
        </p:nvSpPr>
        <p:spPr>
          <a:xfrm>
            <a:off x="0" y="1428736"/>
            <a:ext cx="9144000" cy="5643602"/>
          </a:xfrm>
        </p:spPr>
        <p:txBody>
          <a:bodyPr>
            <a:normAutofit lnSpcReduction="10000"/>
          </a:bodyPr>
          <a:lstStyle/>
          <a:p>
            <a:pPr marL="0">
              <a:spcBef>
                <a:spcPts val="0"/>
              </a:spcBef>
              <a:buNone/>
            </a:pPr>
            <a:r>
              <a:rPr lang="ru-RU" dirty="0" smtClean="0"/>
              <a:t>1. </a:t>
            </a:r>
            <a:r>
              <a:rPr lang="ru-RU" b="1" dirty="0" smtClean="0"/>
              <a:t>Сила – это…., средства и методы развития силы</a:t>
            </a:r>
          </a:p>
          <a:p>
            <a:pPr marL="0">
              <a:spcBef>
                <a:spcPts val="0"/>
              </a:spcBef>
              <a:buNone/>
            </a:pPr>
            <a:r>
              <a:rPr lang="ru-RU" b="1" dirty="0" smtClean="0"/>
              <a:t>2. Быстрота – это …, средства и методы развития быстроты,</a:t>
            </a:r>
          </a:p>
          <a:p>
            <a:pPr marL="0">
              <a:spcBef>
                <a:spcPts val="0"/>
              </a:spcBef>
              <a:buNone/>
            </a:pPr>
            <a:r>
              <a:rPr lang="ru-RU" b="1" dirty="0" smtClean="0"/>
              <a:t>3. Выносливость – это, средства и методы развития выносливости,</a:t>
            </a:r>
          </a:p>
          <a:p>
            <a:pPr marL="0">
              <a:spcBef>
                <a:spcPts val="0"/>
              </a:spcBef>
              <a:buNone/>
            </a:pPr>
            <a:r>
              <a:rPr lang="ru-RU" b="1" dirty="0" smtClean="0"/>
              <a:t>4. Гибкость – это …, средства и методы развития гибкости,</a:t>
            </a:r>
          </a:p>
          <a:p>
            <a:pPr marL="0">
              <a:spcBef>
                <a:spcPts val="0"/>
              </a:spcBef>
              <a:buNone/>
            </a:pPr>
            <a:r>
              <a:rPr lang="ru-RU" b="1" dirty="0" smtClean="0"/>
              <a:t>5. Ловкость – это, средства и методы развития ловкости</a:t>
            </a:r>
          </a:p>
          <a:p>
            <a:pPr marL="0">
              <a:spcBef>
                <a:spcPts val="0"/>
              </a:spcBef>
              <a:buNone/>
            </a:pPr>
            <a:r>
              <a:rPr lang="ru-RU" b="1" dirty="0" smtClean="0"/>
              <a:t>6. Перечислить факторы здорового образа жизни, указать объем двигательной активности человека</a:t>
            </a:r>
          </a:p>
          <a:p>
            <a:pPr marL="0">
              <a:spcBef>
                <a:spcPts val="0"/>
              </a:spcBef>
              <a:buNone/>
            </a:pPr>
            <a:r>
              <a:rPr lang="ru-RU" b="1" dirty="0" smtClean="0"/>
              <a:t>7. Перечислить методы физического воспитания</a:t>
            </a:r>
          </a:p>
          <a:p>
            <a:pPr marL="0">
              <a:spcBef>
                <a:spcPts val="0"/>
              </a:spcBef>
              <a:buNone/>
            </a:pPr>
            <a:r>
              <a:rPr lang="ru-RU" b="1" dirty="0" smtClean="0"/>
              <a:t>8. Дать определение понятиям двигательное умение </a:t>
            </a:r>
            <a:r>
              <a:rPr lang="ru-RU" b="1" smtClean="0"/>
              <a:t>и двигательный навык</a:t>
            </a: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404664"/>
            <a:ext cx="8229600" cy="5738980"/>
          </a:xfrm>
        </p:spPr>
        <p:txBody>
          <a:bodyPr>
            <a:normAutofit/>
          </a:bodyPr>
          <a:lstStyle/>
          <a:p>
            <a:pPr algn="ctr">
              <a:buNone/>
            </a:pPr>
            <a:r>
              <a:rPr lang="ru-RU" sz="3200" b="1" dirty="0" smtClean="0">
                <a:solidFill>
                  <a:schemeClr val="accent2">
                    <a:lumMod val="50000"/>
                  </a:schemeClr>
                </a:solidFill>
              </a:rPr>
              <a:t>К объективным факторам относятся:</a:t>
            </a:r>
          </a:p>
          <a:p>
            <a:pPr>
              <a:buNone/>
            </a:pPr>
            <a:endParaRPr lang="ru-RU" dirty="0" smtClean="0"/>
          </a:p>
          <a:p>
            <a:pPr>
              <a:buNone/>
            </a:pPr>
            <a:endParaRPr lang="ru-RU" dirty="0" smtClean="0"/>
          </a:p>
          <a:p>
            <a:r>
              <a:rPr lang="ru-RU" b="1" dirty="0" smtClean="0"/>
              <a:t>Состояние материальной спортивной базы;</a:t>
            </a:r>
          </a:p>
          <a:p>
            <a:r>
              <a:rPr lang="ru-RU" b="1" dirty="0" smtClean="0"/>
              <a:t>Направленность учебного процесса по физической культуре и содержание занятий;</a:t>
            </a:r>
          </a:p>
          <a:p>
            <a:r>
              <a:rPr lang="ru-RU" b="1" dirty="0" smtClean="0"/>
              <a:t>Уровень требований учебной программы;</a:t>
            </a:r>
          </a:p>
          <a:p>
            <a:r>
              <a:rPr lang="ru-RU" b="1" dirty="0" smtClean="0"/>
              <a:t>Личность преподавателя;</a:t>
            </a:r>
          </a:p>
          <a:p>
            <a:r>
              <a:rPr lang="ru-RU" b="1" dirty="0" smtClean="0"/>
              <a:t>Состояние здоровья занимающихся;</a:t>
            </a:r>
          </a:p>
          <a:p>
            <a:r>
              <a:rPr lang="ru-RU" b="1" dirty="0" smtClean="0"/>
              <a:t>Частота проведения занятий, их продолжительность и эмоциональная окраска.</a:t>
            </a:r>
          </a:p>
          <a:p>
            <a:endParaRPr lang="ru-RU" dirty="0" smtClean="0"/>
          </a:p>
          <a:p>
            <a:endParaRPr lang="ru-RU"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r>
              <a:rPr lang="ru-RU" dirty="0" smtClean="0"/>
              <a:t/>
            </a:r>
            <a:br>
              <a:rPr lang="ru-RU" dirty="0" smtClean="0"/>
            </a:br>
            <a:r>
              <a:rPr lang="ru-RU" sz="3600" b="1" dirty="0" smtClean="0"/>
              <a:t>Задачи самостоятельных тренировочных занятий:</a:t>
            </a:r>
            <a:r>
              <a:rPr lang="ru-RU" dirty="0" smtClean="0"/>
              <a:t/>
            </a:r>
            <a:br>
              <a:rPr lang="ru-RU" dirty="0" smtClean="0"/>
            </a:br>
            <a:endParaRPr lang="ru-RU" dirty="0"/>
          </a:p>
        </p:txBody>
      </p:sp>
      <p:sp>
        <p:nvSpPr>
          <p:cNvPr id="3" name="Содержимое 2"/>
          <p:cNvSpPr>
            <a:spLocks noGrp="1"/>
          </p:cNvSpPr>
          <p:nvPr>
            <p:ph idx="1"/>
          </p:nvPr>
        </p:nvSpPr>
        <p:spPr>
          <a:xfrm>
            <a:off x="0" y="785794"/>
            <a:ext cx="9144000" cy="607220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endParaRPr lang="ru-RU" dirty="0" smtClean="0"/>
          </a:p>
          <a:p>
            <a:r>
              <a:rPr lang="ru-RU" dirty="0" smtClean="0"/>
              <a:t>сохранение хорошего здоровья;</a:t>
            </a:r>
          </a:p>
          <a:p>
            <a:r>
              <a:rPr lang="ru-RU" dirty="0" smtClean="0"/>
              <a:t>поддержание высокого уровня физической и умственной работоспособности;</a:t>
            </a:r>
          </a:p>
          <a:p>
            <a:r>
              <a:rPr lang="ru-RU" dirty="0" smtClean="0"/>
              <a:t>для специальной медицинской группы (дополнительно): </a:t>
            </a:r>
          </a:p>
          <a:p>
            <a:pPr>
              <a:buNone/>
            </a:pPr>
            <a:r>
              <a:rPr lang="ru-RU" dirty="0" smtClean="0"/>
              <a:t>- ликвидация остаточных явлений перенесенных заболеваний, </a:t>
            </a:r>
          </a:p>
          <a:p>
            <a:pPr>
              <a:buNone/>
            </a:pPr>
            <a:r>
              <a:rPr lang="ru-RU" dirty="0" smtClean="0"/>
              <a:t>- устранение (или корректировка) функциональных отклонений и недостатков физического развития.</a:t>
            </a:r>
          </a:p>
          <a:p>
            <a:endParaRPr lang="ru-RU" dirty="0"/>
          </a:p>
        </p:txBody>
      </p:sp>
      <p:pic>
        <p:nvPicPr>
          <p:cNvPr id="4" name="Picture 2" descr="http://teenmp3.ru/uploads/images/s/p/o/sport_4.jpg"/>
          <p:cNvPicPr>
            <a:picLocks noChangeAspect="1" noChangeArrowheads="1"/>
          </p:cNvPicPr>
          <p:nvPr/>
        </p:nvPicPr>
        <p:blipFill>
          <a:blip r:embed="rId3" cstate="print"/>
          <a:srcRect/>
          <a:stretch>
            <a:fillRect/>
          </a:stretch>
        </p:blipFill>
        <p:spPr bwMode="auto">
          <a:xfrm>
            <a:off x="7000892" y="2500306"/>
            <a:ext cx="1785950" cy="1385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90000"/>
          </a:bodyPr>
          <a:lstStyle/>
          <a:p>
            <a:r>
              <a:rPr lang="ru-RU" dirty="0" smtClean="0"/>
              <a:t/>
            </a:r>
            <a:br>
              <a:rPr lang="ru-RU" dirty="0" smtClean="0"/>
            </a:br>
            <a:r>
              <a:rPr lang="ru-RU" b="1" dirty="0" smtClean="0"/>
              <a:t>Формы самостоятельных занятий: </a:t>
            </a:r>
            <a:br>
              <a:rPr lang="ru-RU" b="1" dirty="0" smtClean="0"/>
            </a:br>
            <a:endParaRPr lang="ru-RU" b="1" dirty="0"/>
          </a:p>
        </p:txBody>
      </p:sp>
      <p:sp>
        <p:nvSpPr>
          <p:cNvPr id="3" name="Содержимое 2"/>
          <p:cNvSpPr>
            <a:spLocks noGrp="1"/>
          </p:cNvSpPr>
          <p:nvPr>
            <p:ph idx="1"/>
          </p:nvPr>
        </p:nvSpPr>
        <p:spPr>
          <a:xfrm>
            <a:off x="0" y="928670"/>
            <a:ext cx="9144000" cy="592933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77500" lnSpcReduction="20000"/>
          </a:bodyPr>
          <a:lstStyle/>
          <a:p>
            <a:r>
              <a:rPr lang="ru-RU" b="1" dirty="0" smtClean="0"/>
              <a:t>гигиеническая (утренняя) гимнастика </a:t>
            </a:r>
            <a:r>
              <a:rPr lang="ru-RU" dirty="0" smtClean="0"/>
              <a:t>(подготовительно-стимулирующая форма) – 15-30 минут </a:t>
            </a:r>
          </a:p>
          <a:p>
            <a:pPr>
              <a:buNone/>
            </a:pPr>
            <a:r>
              <a:rPr lang="ru-RU" i="1" dirty="0" smtClean="0"/>
              <a:t>Стимулирование функций организма для более быстрого перехода к новому уровню активности (после сна)</a:t>
            </a:r>
          </a:p>
          <a:p>
            <a:r>
              <a:rPr lang="ru-RU" b="1" dirty="0" smtClean="0"/>
              <a:t>упражнения в течение учебного времени </a:t>
            </a:r>
            <a:r>
              <a:rPr lang="ru-RU" dirty="0" smtClean="0"/>
              <a:t>(восстановительная форма) – 10-15 минут </a:t>
            </a:r>
          </a:p>
          <a:p>
            <a:pPr>
              <a:buNone/>
            </a:pPr>
            <a:r>
              <a:rPr lang="ru-RU" i="1" dirty="0" smtClean="0"/>
              <a:t>Концентрация внимания, восприятие учебного материала, предупреждение и снятие умственного утомления, поддержание и восстановление работоспособности</a:t>
            </a:r>
            <a:r>
              <a:rPr lang="ru-RU" b="1" dirty="0" smtClean="0"/>
              <a:t> </a:t>
            </a:r>
          </a:p>
          <a:p>
            <a:pPr>
              <a:buFontTx/>
              <a:buChar char="-"/>
            </a:pPr>
            <a:r>
              <a:rPr lang="ru-RU" b="1" i="1" dirty="0" smtClean="0"/>
              <a:t>дневная целенаправленная физкультурная пауза – 10-15 минут </a:t>
            </a:r>
            <a:r>
              <a:rPr lang="ru-RU" i="1" dirty="0" smtClean="0"/>
              <a:t>(через 3 часа работы)</a:t>
            </a:r>
            <a:r>
              <a:rPr lang="ru-RU" b="1" i="1" dirty="0" smtClean="0"/>
              <a:t>,</a:t>
            </a:r>
          </a:p>
          <a:p>
            <a:pPr>
              <a:buFontTx/>
              <a:buChar char="-"/>
            </a:pPr>
            <a:r>
              <a:rPr lang="ru-RU" b="1" i="1" dirty="0" smtClean="0"/>
              <a:t>физкультминутка </a:t>
            </a:r>
            <a:r>
              <a:rPr lang="ru-RU" i="1" dirty="0" smtClean="0"/>
              <a:t>(например, после каждой пары занятий) </a:t>
            </a:r>
            <a:r>
              <a:rPr lang="ru-RU" b="1" i="1" dirty="0" smtClean="0"/>
              <a:t>– 2-3 минуты </a:t>
            </a:r>
            <a:r>
              <a:rPr lang="ru-RU" i="1" dirty="0" smtClean="0"/>
              <a:t>(через 1-1,5 часа работы)</a:t>
            </a:r>
            <a:r>
              <a:rPr lang="ru-RU" b="1" i="1" dirty="0" smtClean="0"/>
              <a:t>;</a:t>
            </a:r>
          </a:p>
          <a:p>
            <a:r>
              <a:rPr lang="ru-RU" b="1" dirty="0" smtClean="0"/>
              <a:t>самостоятельные тренировки </a:t>
            </a:r>
            <a:r>
              <a:rPr lang="ru-RU" dirty="0" smtClean="0"/>
              <a:t>(развивающая форма)</a:t>
            </a:r>
          </a:p>
          <a:p>
            <a:pPr>
              <a:buNone/>
            </a:pPr>
            <a:r>
              <a:rPr lang="ru-RU" i="1" dirty="0" smtClean="0"/>
              <a:t>Развитие и поддержание двигательных качеств</a:t>
            </a:r>
            <a:r>
              <a:rPr lang="ru-RU" b="1" dirty="0" smtClean="0"/>
              <a:t> </a:t>
            </a:r>
          </a:p>
          <a:p>
            <a:pPr>
              <a:buNone/>
            </a:pPr>
            <a:r>
              <a:rPr lang="ru-RU" dirty="0" smtClean="0"/>
              <a:t>- </a:t>
            </a:r>
            <a:r>
              <a:rPr lang="ru-RU" b="1" i="1" dirty="0" smtClean="0"/>
              <a:t>система физических упражнений</a:t>
            </a:r>
            <a:r>
              <a:rPr lang="ru-RU" dirty="0" smtClean="0"/>
              <a:t>,</a:t>
            </a:r>
          </a:p>
          <a:p>
            <a:pPr>
              <a:buNone/>
            </a:pPr>
            <a:r>
              <a:rPr lang="ru-RU" dirty="0" smtClean="0"/>
              <a:t>- </a:t>
            </a:r>
            <a:r>
              <a:rPr lang="ru-RU" b="1" i="1" dirty="0" smtClean="0"/>
              <a:t>учебно-тренировочные занятия во второй половине дня по видам спорта</a:t>
            </a:r>
            <a:r>
              <a:rPr lang="ru-RU" dirty="0" smtClean="0"/>
              <a:t>.</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28600"/>
            <a:ext cx="8715436" cy="990600"/>
          </a:xfrm>
        </p:spPr>
        <p:txBody>
          <a:bodyPr>
            <a:normAutofit fontScale="90000"/>
          </a:bodyPr>
          <a:lstStyle/>
          <a:p>
            <a:pPr algn="ctr"/>
            <a:r>
              <a:rPr lang="ru-RU" b="1" dirty="0" smtClean="0">
                <a:solidFill>
                  <a:schemeClr val="accent2">
                    <a:lumMod val="50000"/>
                  </a:schemeClr>
                </a:solidFill>
              </a:rPr>
              <a:t>Утренняя гигиеническая гимнастика</a:t>
            </a:r>
            <a:endParaRPr lang="ru-RU" b="1" dirty="0">
              <a:solidFill>
                <a:schemeClr val="accent2">
                  <a:lumMod val="50000"/>
                </a:schemeClr>
              </a:solidFill>
            </a:endParaRPr>
          </a:p>
        </p:txBody>
      </p:sp>
      <p:sp>
        <p:nvSpPr>
          <p:cNvPr id="3" name="Содержимое 2"/>
          <p:cNvSpPr>
            <a:spLocks noGrp="1"/>
          </p:cNvSpPr>
          <p:nvPr>
            <p:ph sz="quarter" idx="1"/>
          </p:nvPr>
        </p:nvSpPr>
        <p:spPr>
          <a:xfrm>
            <a:off x="251520" y="1412776"/>
            <a:ext cx="6177868" cy="5184576"/>
          </a:xfrm>
        </p:spPr>
        <p:txBody>
          <a:bodyPr>
            <a:normAutofit fontScale="77500" lnSpcReduction="20000"/>
          </a:bodyPr>
          <a:lstStyle/>
          <a:p>
            <a:endParaRPr lang="ru-RU" b="1" dirty="0" smtClean="0"/>
          </a:p>
          <a:p>
            <a:pPr algn="just"/>
            <a:r>
              <a:rPr lang="ru-RU" b="1" dirty="0" smtClean="0"/>
              <a:t>Утренняя гигиеническая гимнастика включается в распорядок дня в утренние часы после пробуждения ото сна.</a:t>
            </a:r>
          </a:p>
          <a:p>
            <a:pPr algn="just"/>
            <a:r>
              <a:rPr lang="ru-RU" b="1" dirty="0" smtClean="0"/>
              <a:t>В комплексы утренней гигиенической гимнастики следует включать упражнения для всех групп мышц на гибкость и дыхательные упражнения. </a:t>
            </a:r>
          </a:p>
          <a:p>
            <a:pPr algn="just"/>
            <a:r>
              <a:rPr lang="ru-RU" b="1" dirty="0" smtClean="0"/>
              <a:t>Утренняя гигиеническая гимнастика должна сочетаться с </a:t>
            </a:r>
            <a:r>
              <a:rPr lang="ru-RU" b="1" dirty="0" err="1" smtClean="0"/>
              <a:t>самомассажем</a:t>
            </a:r>
            <a:r>
              <a:rPr lang="ru-RU" b="1" dirty="0" smtClean="0"/>
              <a:t> и закаливанием организма. Сразу же после выполнения комплекса утренней гимнастики рекомендуется сделать </a:t>
            </a:r>
            <a:r>
              <a:rPr lang="ru-RU" b="1" dirty="0" err="1" smtClean="0"/>
              <a:t>самомассаж</a:t>
            </a:r>
            <a:r>
              <a:rPr lang="ru-RU" b="1" dirty="0" smtClean="0"/>
              <a:t> основных мышечных групп ног, туловища и рук (5-7 мин) и выполнить водные процедуры с учетом правил и принципов закаливания.</a:t>
            </a:r>
            <a:endParaRPr lang="ru-RU" b="1" dirty="0"/>
          </a:p>
        </p:txBody>
      </p:sp>
      <p:pic>
        <p:nvPicPr>
          <p:cNvPr id="21506" name="Picture 2" descr="http://www.arpeflu.ru/wp-content/uploads/2016/10/1-38.jpg"/>
          <p:cNvPicPr>
            <a:picLocks noChangeAspect="1" noChangeArrowheads="1"/>
          </p:cNvPicPr>
          <p:nvPr/>
        </p:nvPicPr>
        <p:blipFill>
          <a:blip r:embed="rId2" cstate="print"/>
          <a:srcRect/>
          <a:stretch>
            <a:fillRect/>
          </a:stretch>
        </p:blipFill>
        <p:spPr bwMode="auto">
          <a:xfrm>
            <a:off x="6429388" y="1714488"/>
            <a:ext cx="2412776" cy="1608518"/>
          </a:xfrm>
          <a:prstGeom prst="rect">
            <a:avLst/>
          </a:prstGeom>
          <a:noFill/>
        </p:spPr>
      </p:pic>
      <p:pic>
        <p:nvPicPr>
          <p:cNvPr id="21508" name="Picture 4" descr="http://eatandtrain.ru/wp-content/uploads/2017/02/483807.jpeg"/>
          <p:cNvPicPr>
            <a:picLocks noChangeAspect="1" noChangeArrowheads="1"/>
          </p:cNvPicPr>
          <p:nvPr/>
        </p:nvPicPr>
        <p:blipFill>
          <a:blip r:embed="rId3" cstate="print"/>
          <a:srcRect/>
          <a:stretch>
            <a:fillRect/>
          </a:stretch>
        </p:blipFill>
        <p:spPr bwMode="auto">
          <a:xfrm>
            <a:off x="6500826" y="4000504"/>
            <a:ext cx="2339752" cy="1559835"/>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p:cTn id="27" dur="500" fill="hold"/>
                                        <p:tgtEl>
                                          <p:spTgt spid="21506"/>
                                        </p:tgtEl>
                                        <p:attrNameLst>
                                          <p:attrName>ppt_w</p:attrName>
                                        </p:attrNameLst>
                                      </p:cBhvr>
                                      <p:tavLst>
                                        <p:tav tm="0">
                                          <p:val>
                                            <p:fltVal val="0"/>
                                          </p:val>
                                        </p:tav>
                                        <p:tav tm="100000">
                                          <p:val>
                                            <p:strVal val="#ppt_w"/>
                                          </p:val>
                                        </p:tav>
                                      </p:tavLst>
                                    </p:anim>
                                    <p:anim calcmode="lin" valueType="num">
                                      <p:cBhvr>
                                        <p:cTn id="28" dur="500" fill="hold"/>
                                        <p:tgtEl>
                                          <p:spTgt spid="2150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1508"/>
                                        </p:tgtEl>
                                        <p:attrNameLst>
                                          <p:attrName>style.visibility</p:attrName>
                                        </p:attrNameLst>
                                      </p:cBhvr>
                                      <p:to>
                                        <p:strVal val="visible"/>
                                      </p:to>
                                    </p:set>
                                    <p:anim calcmode="lin" valueType="num">
                                      <p:cBhvr>
                                        <p:cTn id="33" dur="500" fill="hold"/>
                                        <p:tgtEl>
                                          <p:spTgt spid="21508"/>
                                        </p:tgtEl>
                                        <p:attrNameLst>
                                          <p:attrName>ppt_w</p:attrName>
                                        </p:attrNameLst>
                                      </p:cBhvr>
                                      <p:tavLst>
                                        <p:tav tm="0">
                                          <p:val>
                                            <p:fltVal val="0"/>
                                          </p:val>
                                        </p:tav>
                                        <p:tav tm="100000">
                                          <p:val>
                                            <p:strVal val="#ppt_w"/>
                                          </p:val>
                                        </p:tav>
                                      </p:tavLst>
                                    </p:anim>
                                    <p:anim calcmode="lin" valueType="num">
                                      <p:cBhvr>
                                        <p:cTn id="34" dur="500" fill="hold"/>
                                        <p:tgtEl>
                                          <p:spTgt spid="21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76"/>
            <a:ext cx="9144000" cy="1071570"/>
          </a:xfrm>
        </p:spPr>
        <p:txBody>
          <a:bodyPr>
            <a:noAutofit/>
          </a:bodyPr>
          <a:lstStyle/>
          <a:p>
            <a:r>
              <a:rPr lang="ru-RU" sz="2000" b="1" dirty="0" smtClean="0"/>
              <a:t>Примерная схема для составления комплексов гигиенической гимнастики</a:t>
            </a:r>
            <a:endParaRPr lang="ru-RU" sz="2000" b="1" dirty="0"/>
          </a:p>
        </p:txBody>
      </p:sp>
      <p:graphicFrame>
        <p:nvGraphicFramePr>
          <p:cNvPr id="4" name="Содержимое 3"/>
          <p:cNvGraphicFramePr>
            <a:graphicFrameLocks noGrp="1"/>
          </p:cNvGraphicFramePr>
          <p:nvPr>
            <p:ph idx="1"/>
          </p:nvPr>
        </p:nvGraphicFramePr>
        <p:xfrm>
          <a:off x="0" y="457200"/>
          <a:ext cx="9144000" cy="6675120"/>
        </p:xfrm>
        <a:graphic>
          <a:graphicData uri="http://schemas.openxmlformats.org/drawingml/2006/table">
            <a:tbl>
              <a:tblPr firstRow="1" bandRow="1">
                <a:tableStyleId>{5C22544A-7EE6-4342-B048-85BDC9FD1C3A}</a:tableStyleId>
              </a:tblPr>
              <a:tblGrid>
                <a:gridCol w="4572000"/>
                <a:gridCol w="4572000"/>
              </a:tblGrid>
              <a:tr h="330656">
                <a:tc>
                  <a:txBody>
                    <a:bodyPr/>
                    <a:lstStyle/>
                    <a:p>
                      <a:pPr algn="ctr"/>
                      <a:r>
                        <a:rPr lang="ru-RU" dirty="0" smtClean="0"/>
                        <a:t>Группы упражнений</a:t>
                      </a:r>
                      <a:endParaRPr lang="ru-RU" dirty="0"/>
                    </a:p>
                  </a:txBody>
                  <a:tcPr/>
                </a:tc>
                <a:tc>
                  <a:txBody>
                    <a:bodyPr/>
                    <a:lstStyle/>
                    <a:p>
                      <a:pPr algn="ctr"/>
                      <a:r>
                        <a:rPr lang="ru-RU" dirty="0" smtClean="0"/>
                        <a:t>Воздействие</a:t>
                      </a:r>
                      <a:r>
                        <a:rPr lang="ru-RU" baseline="0" dirty="0" smtClean="0"/>
                        <a:t> упражнений на организм</a:t>
                      </a:r>
                      <a:endParaRPr lang="ru-RU" dirty="0"/>
                    </a:p>
                  </a:txBody>
                  <a:tcPr/>
                </a:tc>
              </a:tr>
              <a:tr h="330656">
                <a:tc>
                  <a:txBody>
                    <a:bodyPr/>
                    <a:lstStyle/>
                    <a:p>
                      <a:r>
                        <a:rPr lang="ru-RU" dirty="0" smtClean="0"/>
                        <a:t>Ходьба, легкий бег</a:t>
                      </a:r>
                      <a:endParaRPr lang="ru-RU" dirty="0"/>
                    </a:p>
                  </a:txBody>
                  <a:tcPr/>
                </a:tc>
                <a:tc>
                  <a:txBody>
                    <a:bodyPr/>
                    <a:lstStyle/>
                    <a:p>
                      <a:r>
                        <a:rPr lang="ru-RU" dirty="0" smtClean="0"/>
                        <a:t>разогревание организма</a:t>
                      </a:r>
                      <a:endParaRPr lang="ru-RU" dirty="0"/>
                    </a:p>
                  </a:txBody>
                  <a:tcPr/>
                </a:tc>
              </a:tr>
              <a:tr h="578648">
                <a:tc>
                  <a:txBody>
                    <a:bodyPr/>
                    <a:lstStyle/>
                    <a:p>
                      <a:r>
                        <a:rPr lang="ru-RU" dirty="0" smtClean="0"/>
                        <a:t>Упражнения</a:t>
                      </a:r>
                      <a:r>
                        <a:rPr lang="ru-RU" baseline="0" dirty="0" smtClean="0"/>
                        <a:t> на вытяжение позвоночника</a:t>
                      </a:r>
                      <a:endParaRPr lang="ru-RU" dirty="0"/>
                    </a:p>
                  </a:txBody>
                  <a:tcPr/>
                </a:tc>
                <a:tc>
                  <a:txBody>
                    <a:bodyPr/>
                    <a:lstStyle/>
                    <a:p>
                      <a:r>
                        <a:rPr lang="ru-RU" dirty="0" smtClean="0"/>
                        <a:t>улучшение кровообращения, выпрямление позвоночника</a:t>
                      </a:r>
                      <a:endParaRPr lang="ru-RU" dirty="0"/>
                    </a:p>
                  </a:txBody>
                  <a:tcPr/>
                </a:tc>
              </a:tr>
              <a:tr h="826640">
                <a:tc>
                  <a:txBody>
                    <a:bodyPr/>
                    <a:lstStyle/>
                    <a:p>
                      <a:r>
                        <a:rPr lang="ru-RU" dirty="0" smtClean="0"/>
                        <a:t>Упражнения для рук и плечевого пояса</a:t>
                      </a:r>
                      <a:endParaRPr lang="ru-RU" dirty="0"/>
                    </a:p>
                  </a:txBody>
                  <a:tcPr/>
                </a:tc>
                <a:tc>
                  <a:txBody>
                    <a:bodyPr/>
                    <a:lstStyle/>
                    <a:p>
                      <a:r>
                        <a:rPr lang="ru-RU" dirty="0" smtClean="0"/>
                        <a:t>укрепление мышц, увеличение подвижности суставов, улучшение кровообращения</a:t>
                      </a:r>
                      <a:endParaRPr lang="ru-RU" dirty="0"/>
                    </a:p>
                  </a:txBody>
                  <a:tcPr/>
                </a:tc>
              </a:tr>
              <a:tr h="826640">
                <a:tc>
                  <a:txBody>
                    <a:bodyPr/>
                    <a:lstStyle/>
                    <a:p>
                      <a:r>
                        <a:rPr lang="ru-RU" dirty="0" smtClean="0"/>
                        <a:t>Упражнения для мышц туловища (наклоны, повороты, круговые движения)</a:t>
                      </a:r>
                      <a:endParaRPr lang="ru-RU" dirty="0"/>
                    </a:p>
                  </a:txBody>
                  <a:tcPr/>
                </a:tc>
                <a:tc>
                  <a:txBody>
                    <a:bodyPr/>
                    <a:lstStyle/>
                    <a:p>
                      <a:r>
                        <a:rPr lang="ru-RU" dirty="0" smtClean="0"/>
                        <a:t>развитие гибкости и подвижности позвоночника, укрепление мышц, улучшение работы внутренних органов</a:t>
                      </a:r>
                      <a:endParaRPr lang="ru-RU" dirty="0"/>
                    </a:p>
                  </a:txBody>
                  <a:tcPr/>
                </a:tc>
              </a:tr>
              <a:tr h="1074632">
                <a:tc>
                  <a:txBody>
                    <a:bodyPr/>
                    <a:lstStyle/>
                    <a:p>
                      <a:r>
                        <a:rPr lang="ru-RU" dirty="0" smtClean="0"/>
                        <a:t>Упражнения для ног</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укрепление мышц, увеличение подвижности суставов, улучшение кровообращения</a:t>
                      </a:r>
                    </a:p>
                    <a:p>
                      <a:endParaRPr lang="ru-RU" dirty="0"/>
                    </a:p>
                  </a:txBody>
                  <a:tcPr/>
                </a:tc>
              </a:tr>
              <a:tr h="330656">
                <a:tc>
                  <a:txBody>
                    <a:bodyPr/>
                    <a:lstStyle/>
                    <a:p>
                      <a:r>
                        <a:rPr lang="ru-RU" dirty="0" smtClean="0"/>
                        <a:t>Маховые упражнения для рук и ног</a:t>
                      </a:r>
                      <a:endParaRPr lang="ru-RU" dirty="0"/>
                    </a:p>
                  </a:txBody>
                  <a:tcPr/>
                </a:tc>
                <a:tc>
                  <a:txBody>
                    <a:bodyPr/>
                    <a:lstStyle/>
                    <a:p>
                      <a:r>
                        <a:rPr lang="ru-RU" dirty="0" smtClean="0"/>
                        <a:t>развитие гибкости, подвижности в суставах</a:t>
                      </a:r>
                      <a:endParaRPr lang="ru-RU" dirty="0"/>
                    </a:p>
                  </a:txBody>
                  <a:tcPr/>
                </a:tc>
              </a:tr>
              <a:tr h="578648">
                <a:tc>
                  <a:txBody>
                    <a:bodyPr/>
                    <a:lstStyle/>
                    <a:p>
                      <a:r>
                        <a:rPr lang="ru-RU" dirty="0" smtClean="0"/>
                        <a:t>Упражнения для мышц брюшного пресса и тазового дна</a:t>
                      </a:r>
                      <a:endParaRPr lang="ru-RU" dirty="0"/>
                    </a:p>
                  </a:txBody>
                  <a:tcPr/>
                </a:tc>
                <a:tc>
                  <a:txBody>
                    <a:bodyPr/>
                    <a:lstStyle/>
                    <a:p>
                      <a:r>
                        <a:rPr lang="ru-RU" dirty="0" smtClean="0"/>
                        <a:t>укрепление мышц</a:t>
                      </a:r>
                      <a:endParaRPr lang="ru-RU" dirty="0"/>
                    </a:p>
                  </a:txBody>
                  <a:tcPr/>
                </a:tc>
              </a:tr>
              <a:tr h="330656">
                <a:tc>
                  <a:txBody>
                    <a:bodyPr/>
                    <a:lstStyle/>
                    <a:p>
                      <a:r>
                        <a:rPr lang="ru-RU" dirty="0" smtClean="0"/>
                        <a:t>Бег, подскоки,</a:t>
                      </a:r>
                      <a:r>
                        <a:rPr lang="ru-RU" baseline="0" dirty="0" smtClean="0"/>
                        <a:t> прыжки</a:t>
                      </a:r>
                      <a:endParaRPr lang="ru-RU" dirty="0"/>
                    </a:p>
                  </a:txBody>
                  <a:tcPr/>
                </a:tc>
                <a:tc>
                  <a:txBody>
                    <a:bodyPr/>
                    <a:lstStyle/>
                    <a:p>
                      <a:r>
                        <a:rPr lang="ru-RU" dirty="0" smtClean="0"/>
                        <a:t>укрепление мышц, повышение общего обмена веществ</a:t>
                      </a:r>
                      <a:endParaRPr lang="ru-RU" dirty="0"/>
                    </a:p>
                  </a:txBody>
                  <a:tcPr/>
                </a:tc>
              </a:tr>
              <a:tr h="578648">
                <a:tc>
                  <a:txBody>
                    <a:bodyPr/>
                    <a:lstStyle/>
                    <a:p>
                      <a:r>
                        <a:rPr lang="ru-RU" dirty="0" smtClean="0"/>
                        <a:t>Дыхательные</a:t>
                      </a:r>
                      <a:r>
                        <a:rPr lang="ru-RU" baseline="0" dirty="0" smtClean="0"/>
                        <a:t> и релаксационные упражнения</a:t>
                      </a:r>
                      <a:endParaRPr lang="ru-RU" dirty="0"/>
                    </a:p>
                  </a:txBody>
                  <a:tcPr/>
                </a:tc>
                <a:tc>
                  <a:txBody>
                    <a:bodyPr/>
                    <a:lstStyle/>
                    <a:p>
                      <a:r>
                        <a:rPr lang="ru-RU" dirty="0" smtClean="0"/>
                        <a:t>восстановление дыхание и успокаивающее воздействие</a:t>
                      </a:r>
                      <a:endParaRPr lang="ru-RU"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282</TotalTime>
  <Words>2720</Words>
  <Application>Microsoft Office PowerPoint</Application>
  <PresentationFormat>Экран (4:3)</PresentationFormat>
  <Paragraphs>322</Paragraphs>
  <Slides>43</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43</vt:i4>
      </vt:variant>
    </vt:vector>
  </HeadingPairs>
  <TitlesOfParts>
    <vt:vector size="49" baseType="lpstr">
      <vt:lpstr>Calibri</vt:lpstr>
      <vt:lpstr>Times New Roman</vt:lpstr>
      <vt:lpstr>Tw Cen MT</vt:lpstr>
      <vt:lpstr>Wingdings</vt:lpstr>
      <vt:lpstr>Wingdings 2</vt:lpstr>
      <vt:lpstr>Обычная</vt:lpstr>
      <vt:lpstr>Методические основы самостоятельных занятий физическими упражнениями и самоконтроль в процессе занятий</vt:lpstr>
      <vt:lpstr>План лекции</vt:lpstr>
      <vt:lpstr>Мотивация и целенаправленность самостоятельных занятий </vt:lpstr>
      <vt:lpstr>Презентация PowerPoint</vt:lpstr>
      <vt:lpstr>Презентация PowerPoint</vt:lpstr>
      <vt:lpstr> Задачи самостоятельных тренировочных занятий: </vt:lpstr>
      <vt:lpstr> Формы самостоятельных занятий:  </vt:lpstr>
      <vt:lpstr>Утренняя гигиеническая гимнастика</vt:lpstr>
      <vt:lpstr>Примерная схема для составления комплексов гигиенической гимнастики</vt:lpstr>
      <vt:lpstr>Презентация PowerPoint</vt:lpstr>
      <vt:lpstr>Презентация PowerPoint</vt:lpstr>
      <vt:lpstr>Презентация PowerPoint</vt:lpstr>
      <vt:lpstr>Упражнения в течение учебного дня </vt:lpstr>
      <vt:lpstr>Примерная схема физкультпаузы при умственном утомлении</vt:lpstr>
      <vt:lpstr>Самостоятельные тренировочные занятия</vt:lpstr>
      <vt:lpstr> Структура самостоятельных занятий:  </vt:lpstr>
      <vt:lpstr> Рекомендуемая частота повторений для развития основных физических качеств за недельный цикл самостоятельных тренировочных занятий: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процессе занятий физической культурой и спортом в обязательном порядке должен осуществляться контроль за состоянием занимающегося физической культурой и спортом</vt:lpstr>
      <vt:lpstr> Педагогический контроль – это контроль, осуществляемый преподавателем физической культуры или  тренером. </vt:lpstr>
      <vt:lpstr> Врачебный контроль – это контроль, осуществляемый врачом. </vt:lpstr>
      <vt:lpstr> Самоконтроль – это регулярное наблюдение  занимающегося за состоянием своего здоровья  и физического развития и их изменений под влиянием занятий физической культурой и спортом. Самоконтроль позволяет  - соблюдать режим тренировок,  - анализировать влияние физических нагрузок на организм, что в свою очередь дает возможность правильно планировать и проводить тренировочные занятия,  - обнаружить ранние признаки перегрузок и соответственно корректировать тренировочный процесс. Самоконтроль включает в себя простые общедоступные наблюдения, учет субъективных показателей и данные объективных исследований. </vt:lpstr>
      <vt:lpstr> К субъективным показателям относятся: - самочувствие (хорошее, удовлетворительное, плохое),  - настроение (хорошее, удовлетворительное, плохое),  - сон (хороший, плохой, бессонница),  - аппетит (повышенный, нормальный, пониженный),  - умственная и физическая работоспособность (повышенная, обычная, пониженная),  - желание тренироваться (есть или нет),  - жалобы (в том числе и болевые ощущения),  - положительные и отрицательные эмоции  и др. </vt:lpstr>
      <vt:lpstr>Самочувствие после занятий физическими упражнениями должно быть бодрым, настроение хорошим, занимающийся не должен предъявлять жалоб и испытывать выраженного утомления.  При отсутствии комфортности в состоянии следует снизить нагрузку.  Сон при систематических занятиях физкультурой, как правило, хороший, с быстрым засыпанием и бодрым состоянием после сна.  Если после занятий трудно заснуть и сон беспокойный (и это повторяется на протяжении нескольких занятий), то следует считать, что применяемые нагрузки не соответствуют физической подготовленности занимающегося.  Аппетит после умеренных физических нагрузок должен быть хорошим. Сразу после занятий обычно не рекомендуется принимать пищу, лучше выждать 30-40 минут, а для утоления жажды следует выпить стакан воды медленно, небольшими глотками.  При ухудшении самочувствия, сна, аппетита необходимо снизить нагрузки, а при повторных нарушениях проконсультироваться с врачом.</vt:lpstr>
      <vt:lpstr> К объективным показателям относятся: наблюдения за - антропометрическими показателями (ростом, весом до и после тренировки, мышечной силой),  - показателями сердечно-сосудистой системы (пульсом в покое, до, во время и после нагрузки, артериальным давлением, ортоклиностатической пробой и др.),   - показателями дыхательной системы (пробами Штанге или Генче, ЖЕЛ (спирометрия),  - объемом и интенсивностью нагрузок,  - спортивными результатами,  - отклонениями от намеченного тренировочного плана и др. </vt:lpstr>
      <vt:lpstr>Антропометрические показатели</vt:lpstr>
      <vt:lpstr>Показатели сердечно-сосудистой системы</vt:lpstr>
      <vt:lpstr>Показатели сердечно-сосудистой системы</vt:lpstr>
      <vt:lpstr>Показатели сердечно-сосудистой системы</vt:lpstr>
      <vt:lpstr>Показатели сердечно-сосудистой системы</vt:lpstr>
      <vt:lpstr>Показатели дыхательной системы</vt:lpstr>
      <vt:lpstr>Показатели дыхательной системы</vt:lpstr>
      <vt:lpstr>Показатели дыхательной системы</vt:lpstr>
      <vt:lpstr>Состояние нервно-мышечного аппарата </vt:lpstr>
      <vt:lpstr>   Дневник самоконтроля (вариант) </vt:lpstr>
      <vt:lpstr>Задания к контрольной точке № 3</vt:lpstr>
      <vt:lpstr>2 Вопрос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основы самостоятельных занятий физическими упражнениями и самоконтроль в процессе занятий</dc:title>
  <dc:creator>aleksandr</dc:creator>
  <cp:lastModifiedBy>Пользователь Windows</cp:lastModifiedBy>
  <cp:revision>37</cp:revision>
  <dcterms:created xsi:type="dcterms:W3CDTF">2017-03-06T18:55:02Z</dcterms:created>
  <dcterms:modified xsi:type="dcterms:W3CDTF">2020-11-06T19:17:54Z</dcterms:modified>
</cp:coreProperties>
</file>